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3"/>
  </p:notesMasterIdLst>
  <p:sldIdLst>
    <p:sldId id="306" r:id="rId2"/>
    <p:sldId id="258" r:id="rId3"/>
    <p:sldId id="257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304" r:id="rId12"/>
    <p:sldId id="270" r:id="rId13"/>
    <p:sldId id="273" r:id="rId14"/>
    <p:sldId id="284" r:id="rId15"/>
    <p:sldId id="285" r:id="rId16"/>
    <p:sldId id="288" r:id="rId17"/>
    <p:sldId id="299" r:id="rId18"/>
    <p:sldId id="290" r:id="rId19"/>
    <p:sldId id="302" r:id="rId20"/>
    <p:sldId id="303" r:id="rId21"/>
    <p:sldId id="30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732" autoAdjust="0"/>
    <p:restoredTop sz="94660"/>
  </p:normalViewPr>
  <p:slideViewPr>
    <p:cSldViewPr>
      <p:cViewPr>
        <p:scale>
          <a:sx n="84" d="100"/>
          <a:sy n="84" d="100"/>
        </p:scale>
        <p:origin x="-834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CDDFA-7AA6-46F1-9586-6E3A30B365E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AEA7675B-7841-416E-B520-375A160CF870}">
      <dgm:prSet phldrT="[Text]" custT="1"/>
      <dgm:spPr>
        <a:solidFill>
          <a:schemeClr val="accent3"/>
        </a:solidFill>
      </dgm:spPr>
      <dgm:t>
        <a:bodyPr/>
        <a:lstStyle/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Download </a:t>
          </a:r>
          <a:r>
            <a:rPr lang="en-US" sz="1600" b="1" dirty="0" err="1" smtClean="0">
              <a:latin typeface="Times New Roman" pitchFamily="18" charset="0"/>
              <a:cs typeface="Times New Roman" pitchFamily="18" charset="0"/>
            </a:rPr>
            <a:t>Ppt’s</a:t>
          </a:r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err="1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" action="ppaction://hlinkfile"/>
            </a:rPr>
            <a:t>jpwebdevelopers.in</a:t>
          </a:r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88D229F9-4D21-43C6-BE6F-6D77D01ABBBF}" type="parTrans" cxnId="{00F90982-68FF-452A-B0C2-EA212450DF06}">
      <dgm:prSet/>
      <dgm:spPr/>
      <dgm:t>
        <a:bodyPr/>
        <a:lstStyle/>
        <a:p>
          <a:endParaRPr lang="en-US"/>
        </a:p>
      </dgm:t>
    </dgm:pt>
    <dgm:pt modelId="{3F0D03C0-9E54-453D-BA78-3F31E2988E29}" type="sibTrans" cxnId="{00F90982-68FF-452A-B0C2-EA212450DF06}">
      <dgm:prSet/>
      <dgm:spPr/>
      <dgm:t>
        <a:bodyPr/>
        <a:lstStyle/>
        <a:p>
          <a:endParaRPr lang="en-US"/>
        </a:p>
      </dgm:t>
    </dgm:pt>
    <dgm:pt modelId="{13EF0E82-C6B2-4A16-9859-7CF5B5DBCF2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Follow</a:t>
          </a:r>
          <a:r>
            <a:rPr lang="en-US" sz="1600" b="1" baseline="0" dirty="0" smtClean="0">
              <a:latin typeface="Times New Roman" pitchFamily="18" charset="0"/>
              <a:cs typeface="Times New Roman" pitchFamily="18" charset="0"/>
            </a:rPr>
            <a:t> us</a:t>
          </a:r>
        </a:p>
        <a:p>
          <a:r>
            <a:rPr lang="en-US" sz="1600" b="1" baseline="0" dirty="0" smtClean="0">
              <a:latin typeface="Times New Roman" pitchFamily="18" charset="0"/>
              <a:cs typeface="Times New Roman" pitchFamily="18" charset="0"/>
            </a:rPr>
            <a:t>@</a:t>
          </a:r>
          <a:r>
            <a:rPr lang="en-US" sz="1600" b="1" baseline="0" dirty="0" err="1" smtClean="0">
              <a:latin typeface="Times New Roman" pitchFamily="18" charset="0"/>
              <a:cs typeface="Times New Roman" pitchFamily="18" charset="0"/>
            </a:rPr>
            <a:t>jpwebdevelopers</a:t>
          </a:r>
          <a:endParaRPr lang="en-US" sz="1600" b="1" dirty="0">
            <a:latin typeface="Times New Roman" pitchFamily="18" charset="0"/>
            <a:cs typeface="Times New Roman" pitchFamily="18" charset="0"/>
          </a:endParaRPr>
        </a:p>
      </dgm:t>
    </dgm:pt>
    <dgm:pt modelId="{8C6EB4DC-C32A-4469-8464-2770CD5A0324}" type="parTrans" cxnId="{4351B468-004D-4F88-9C42-28D8CFFB7072}">
      <dgm:prSet/>
      <dgm:spPr/>
      <dgm:t>
        <a:bodyPr/>
        <a:lstStyle/>
        <a:p>
          <a:endParaRPr lang="en-US"/>
        </a:p>
      </dgm:t>
    </dgm:pt>
    <dgm:pt modelId="{8C0CC1DC-BD05-44ED-A416-AC9F9D284F34}" type="sibTrans" cxnId="{4351B468-004D-4F88-9C42-28D8CFFB7072}">
      <dgm:prSet/>
      <dgm:spPr/>
      <dgm:t>
        <a:bodyPr/>
        <a:lstStyle/>
        <a:p>
          <a:endParaRPr lang="en-US"/>
        </a:p>
      </dgm:t>
    </dgm:pt>
    <dgm:pt modelId="{4DC54B56-51D3-4B1A-8860-C322E4157BDB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Email</a:t>
          </a: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jpdevelopers2020@gmail.com</a:t>
          </a:r>
          <a:endParaRPr lang="en-US" sz="1600" b="1" dirty="0">
            <a:latin typeface="Times New Roman" pitchFamily="18" charset="0"/>
            <a:cs typeface="Times New Roman" pitchFamily="18" charset="0"/>
          </a:endParaRPr>
        </a:p>
      </dgm:t>
    </dgm:pt>
    <dgm:pt modelId="{F125A302-A767-42AF-9967-E38F454E25DA}" type="parTrans" cxnId="{FAB45560-D5A9-4109-B877-32E776E53C74}">
      <dgm:prSet/>
      <dgm:spPr/>
      <dgm:t>
        <a:bodyPr/>
        <a:lstStyle/>
        <a:p>
          <a:endParaRPr lang="en-US"/>
        </a:p>
      </dgm:t>
    </dgm:pt>
    <dgm:pt modelId="{D55B990F-8E08-46D7-9749-D448F16B87AC}" type="sibTrans" cxnId="{FAB45560-D5A9-4109-B877-32E776E53C74}">
      <dgm:prSet/>
      <dgm:spPr/>
      <dgm:t>
        <a:bodyPr/>
        <a:lstStyle/>
        <a:p>
          <a:endParaRPr lang="en-US"/>
        </a:p>
      </dgm:t>
    </dgm:pt>
    <dgm:pt modelId="{85DB9DD6-E2AB-4CEE-8493-802790F0358E}" type="pres">
      <dgm:prSet presAssocID="{C58CDDFA-7AA6-46F1-9586-6E3A30B365E8}" presName="linearFlow" presStyleCnt="0">
        <dgm:presLayoutVars>
          <dgm:dir/>
          <dgm:resizeHandles val="exact"/>
        </dgm:presLayoutVars>
      </dgm:prSet>
      <dgm:spPr/>
    </dgm:pt>
    <dgm:pt modelId="{CADAD9DD-C283-4402-82D2-4856B414ECCB}" type="pres">
      <dgm:prSet presAssocID="{AEA7675B-7841-416E-B520-375A160CF870}" presName="composite" presStyleCnt="0"/>
      <dgm:spPr/>
    </dgm:pt>
    <dgm:pt modelId="{0A0F42B6-4ABE-4BDC-B5FC-F7C1FF647A81}" type="pres">
      <dgm:prSet presAssocID="{AEA7675B-7841-416E-B520-375A160CF870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32E1507-DB17-49B1-BE0C-D3A55C1519AC}" type="pres">
      <dgm:prSet presAssocID="{AEA7675B-7841-416E-B520-375A160CF870}" presName="txShp" presStyleLbl="node1" presStyleIdx="0" presStyleCnt="3" custLinFactNeighborX="8381" custLinFactNeighborY="61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333C05-41A8-4E5B-AE19-CE7CA07E3F92}" type="pres">
      <dgm:prSet presAssocID="{3F0D03C0-9E54-453D-BA78-3F31E2988E29}" presName="spacing" presStyleCnt="0"/>
      <dgm:spPr/>
    </dgm:pt>
    <dgm:pt modelId="{8FE18FA7-A08E-4180-B99F-A59DEEEA733D}" type="pres">
      <dgm:prSet presAssocID="{13EF0E82-C6B2-4A16-9859-7CF5B5DBCF28}" presName="composite" presStyleCnt="0"/>
      <dgm:spPr/>
    </dgm:pt>
    <dgm:pt modelId="{13DF61EA-19F8-47F4-89BD-C17DDCA42092}" type="pres">
      <dgm:prSet presAssocID="{13EF0E82-C6B2-4A16-9859-7CF5B5DBCF28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B32BBCF-AADF-4350-9D06-5C420B85B144}" type="pres">
      <dgm:prSet presAssocID="{13EF0E82-C6B2-4A16-9859-7CF5B5DBCF2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74E76C-A322-464A-A20F-F6256A80CFD6}" type="pres">
      <dgm:prSet presAssocID="{8C0CC1DC-BD05-44ED-A416-AC9F9D284F34}" presName="spacing" presStyleCnt="0"/>
      <dgm:spPr/>
    </dgm:pt>
    <dgm:pt modelId="{182CCEFC-6651-41BB-8BB6-A22EE312A610}" type="pres">
      <dgm:prSet presAssocID="{4DC54B56-51D3-4B1A-8860-C322E4157BDB}" presName="composite" presStyleCnt="0"/>
      <dgm:spPr/>
    </dgm:pt>
    <dgm:pt modelId="{3F7D63F4-A4A8-494F-8205-DCFBFCE75E6E}" type="pres">
      <dgm:prSet presAssocID="{4DC54B56-51D3-4B1A-8860-C322E4157BDB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009FFAFA-DF41-4944-B2F9-F199CC8B8EC3}" type="pres">
      <dgm:prSet presAssocID="{4DC54B56-51D3-4B1A-8860-C322E4157BDB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E155B6-A8AF-46FB-A25B-1A7A49EFA91F}" type="presOf" srcId="{AEA7675B-7841-416E-B520-375A160CF870}" destId="{C32E1507-DB17-49B1-BE0C-D3A55C1519AC}" srcOrd="0" destOrd="0" presId="urn:microsoft.com/office/officeart/2005/8/layout/vList3"/>
    <dgm:cxn modelId="{FAB45560-D5A9-4109-B877-32E776E53C74}" srcId="{C58CDDFA-7AA6-46F1-9586-6E3A30B365E8}" destId="{4DC54B56-51D3-4B1A-8860-C322E4157BDB}" srcOrd="2" destOrd="0" parTransId="{F125A302-A767-42AF-9967-E38F454E25DA}" sibTransId="{D55B990F-8E08-46D7-9749-D448F16B87AC}"/>
    <dgm:cxn modelId="{562B92EF-8579-41C9-84CD-DAE77E7704A3}" type="presOf" srcId="{13EF0E82-C6B2-4A16-9859-7CF5B5DBCF28}" destId="{7B32BBCF-AADF-4350-9D06-5C420B85B144}" srcOrd="0" destOrd="0" presId="urn:microsoft.com/office/officeart/2005/8/layout/vList3"/>
    <dgm:cxn modelId="{86DD8A95-6343-4C28-9668-3E8F0E3D9A8B}" type="presOf" srcId="{C58CDDFA-7AA6-46F1-9586-6E3A30B365E8}" destId="{85DB9DD6-E2AB-4CEE-8493-802790F0358E}" srcOrd="0" destOrd="0" presId="urn:microsoft.com/office/officeart/2005/8/layout/vList3"/>
    <dgm:cxn modelId="{00F90982-68FF-452A-B0C2-EA212450DF06}" srcId="{C58CDDFA-7AA6-46F1-9586-6E3A30B365E8}" destId="{AEA7675B-7841-416E-B520-375A160CF870}" srcOrd="0" destOrd="0" parTransId="{88D229F9-4D21-43C6-BE6F-6D77D01ABBBF}" sibTransId="{3F0D03C0-9E54-453D-BA78-3F31E2988E29}"/>
    <dgm:cxn modelId="{4351B468-004D-4F88-9C42-28D8CFFB7072}" srcId="{C58CDDFA-7AA6-46F1-9586-6E3A30B365E8}" destId="{13EF0E82-C6B2-4A16-9859-7CF5B5DBCF28}" srcOrd="1" destOrd="0" parTransId="{8C6EB4DC-C32A-4469-8464-2770CD5A0324}" sibTransId="{8C0CC1DC-BD05-44ED-A416-AC9F9D284F34}"/>
    <dgm:cxn modelId="{4D1C52E3-CB08-404C-BE69-87905B7F0490}" type="presOf" srcId="{4DC54B56-51D3-4B1A-8860-C322E4157BDB}" destId="{009FFAFA-DF41-4944-B2F9-F199CC8B8EC3}" srcOrd="0" destOrd="0" presId="urn:microsoft.com/office/officeart/2005/8/layout/vList3"/>
    <dgm:cxn modelId="{371D0282-8FB7-43A6-A6CE-5CF28C9252B3}" type="presParOf" srcId="{85DB9DD6-E2AB-4CEE-8493-802790F0358E}" destId="{CADAD9DD-C283-4402-82D2-4856B414ECCB}" srcOrd="0" destOrd="0" presId="urn:microsoft.com/office/officeart/2005/8/layout/vList3"/>
    <dgm:cxn modelId="{28D15241-9B2E-4E09-8A5F-E06B60EC84CC}" type="presParOf" srcId="{CADAD9DD-C283-4402-82D2-4856B414ECCB}" destId="{0A0F42B6-4ABE-4BDC-B5FC-F7C1FF647A81}" srcOrd="0" destOrd="0" presId="urn:microsoft.com/office/officeart/2005/8/layout/vList3"/>
    <dgm:cxn modelId="{2AAC9666-951B-4B79-9B6F-415E05369CAF}" type="presParOf" srcId="{CADAD9DD-C283-4402-82D2-4856B414ECCB}" destId="{C32E1507-DB17-49B1-BE0C-D3A55C1519AC}" srcOrd="1" destOrd="0" presId="urn:microsoft.com/office/officeart/2005/8/layout/vList3"/>
    <dgm:cxn modelId="{EFC136B3-6893-4330-BEF4-B96E3BA550EE}" type="presParOf" srcId="{85DB9DD6-E2AB-4CEE-8493-802790F0358E}" destId="{F9333C05-41A8-4E5B-AE19-CE7CA07E3F92}" srcOrd="1" destOrd="0" presId="urn:microsoft.com/office/officeart/2005/8/layout/vList3"/>
    <dgm:cxn modelId="{ED8D8EDB-198B-4E46-B6A5-C6D0431F27F3}" type="presParOf" srcId="{85DB9DD6-E2AB-4CEE-8493-802790F0358E}" destId="{8FE18FA7-A08E-4180-B99F-A59DEEEA733D}" srcOrd="2" destOrd="0" presId="urn:microsoft.com/office/officeart/2005/8/layout/vList3"/>
    <dgm:cxn modelId="{D12D9241-A9EC-4B16-A3CD-14D4CFA7B2A2}" type="presParOf" srcId="{8FE18FA7-A08E-4180-B99F-A59DEEEA733D}" destId="{13DF61EA-19F8-47F4-89BD-C17DDCA42092}" srcOrd="0" destOrd="0" presId="urn:microsoft.com/office/officeart/2005/8/layout/vList3"/>
    <dgm:cxn modelId="{D96CA158-309B-4AA7-A8F6-56A508EA507B}" type="presParOf" srcId="{8FE18FA7-A08E-4180-B99F-A59DEEEA733D}" destId="{7B32BBCF-AADF-4350-9D06-5C420B85B144}" srcOrd="1" destOrd="0" presId="urn:microsoft.com/office/officeart/2005/8/layout/vList3"/>
    <dgm:cxn modelId="{C8687C1D-B732-4395-9822-A8CC02D870EA}" type="presParOf" srcId="{85DB9DD6-E2AB-4CEE-8493-802790F0358E}" destId="{A374E76C-A322-464A-A20F-F6256A80CFD6}" srcOrd="3" destOrd="0" presId="urn:microsoft.com/office/officeart/2005/8/layout/vList3"/>
    <dgm:cxn modelId="{654F5E9D-2F19-48FB-8F6B-781C30DDC77D}" type="presParOf" srcId="{85DB9DD6-E2AB-4CEE-8493-802790F0358E}" destId="{182CCEFC-6651-41BB-8BB6-A22EE312A610}" srcOrd="4" destOrd="0" presId="urn:microsoft.com/office/officeart/2005/8/layout/vList3"/>
    <dgm:cxn modelId="{F593EC84-03C2-4E03-97D7-DE739AFBA0EB}" type="presParOf" srcId="{182CCEFC-6651-41BB-8BB6-A22EE312A610}" destId="{3F7D63F4-A4A8-494F-8205-DCFBFCE75E6E}" srcOrd="0" destOrd="0" presId="urn:microsoft.com/office/officeart/2005/8/layout/vList3"/>
    <dgm:cxn modelId="{F4A4C6A3-4D53-40B7-943C-3D75A994FB41}" type="presParOf" srcId="{182CCEFC-6651-41BB-8BB6-A22EE312A610}" destId="{009FFAFA-DF41-4944-B2F9-F199CC8B8EC3}" srcOrd="1" destOrd="0" presId="urn:microsoft.com/office/officeart/2005/8/layout/vList3"/>
  </dgm:cxnLst>
  <dgm:bg>
    <a:effectLst>
      <a:innerShdw blurRad="63500" dist="50800" dir="16200000">
        <a:prstClr val="black">
          <a:alpha val="50000"/>
        </a:prstClr>
      </a:innerShdw>
    </a:effectLst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D8445-F0EB-4286-8962-664D8707078B}" type="datetimeFigureOut">
              <a:rPr lang="en-US" smtClean="0"/>
              <a:pPr/>
              <a:t>6/22/2021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9BBAF-31D0-4B83-B4F9-97629F46221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 eaLnBrk="1" latinLnBrk="0" hangingPunct="1"/>
            <a:fld id="{D2DA00E6-3E50-40AA-9E1A-68448E072135}" type="datetime1">
              <a:rPr lang="en-US" smtClean="0"/>
              <a:t>6/22/2021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r>
              <a:rPr kumimoji="0" lang="en-US" smtClean="0">
                <a:solidFill>
                  <a:schemeClr val="tx2"/>
                </a:solidFill>
              </a:rPr>
              <a:t>Powered by- jpwebdevelopers</a:t>
            </a:r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76816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8B9-A1B5-4CAB-9524-82BE4AE8FA6D}" type="datetime1">
              <a:rPr lang="en-US" smtClean="0"/>
              <a:t>6/22/2021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473841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D89-9BFC-4E25-8E8F-11CE19D0BCB2}" type="datetime1">
              <a:rPr lang="en-US" smtClean="0"/>
              <a:t>6/22/2021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79283075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E514-4E83-4311-A030-827403A21367}" type="datetime1">
              <a:rPr lang="en-US" smtClean="0"/>
              <a:t>6/22/2021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5091846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1449-185C-41DE-B770-82D4D679AD91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Powered by- jpwebdevelopers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21562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CA19-22F0-4865-8C1F-75B458FD4F4F}" type="datetime1">
              <a:rPr lang="en-US" smtClean="0"/>
              <a:t>6/22/2021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482492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EAB9-6DDD-4EBF-89E5-2B5FD5DCB64A}" type="datetime1">
              <a:rPr lang="en-US" smtClean="0"/>
              <a:t>6/22/2021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230574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E2C5-2E0C-4AE2-8649-5A5830A8D8DC}" type="datetime1">
              <a:rPr lang="en-US" smtClean="0"/>
              <a:t>6/22/2021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9589465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86CF-BBAB-4E4C-B33C-9C81308871DB}" type="datetime1">
              <a:rPr lang="en-US" smtClean="0"/>
              <a:t>6/22/2021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451046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D8D69-CA8F-4778-856D-45DA94662D2B}" type="datetime1">
              <a:rPr lang="en-US" smtClean="0"/>
              <a:t>6/22/2021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7149872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E928-4AD7-44DD-8D67-A46CFB2B469B}" type="datetime1">
              <a:rPr lang="en-US" smtClean="0"/>
              <a:t>6/22/2021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893693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053D-A2F5-43DF-AD12-CFFB1A84B1D4}" type="datetime1">
              <a:rPr lang="en-US" smtClean="0"/>
              <a:t>6/22/2021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Powered by- jpwebdevelopers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16D1-442D-420E-B939-190859D9C78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IN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PRESENTATION </a:t>
            </a:r>
            <a:r>
              <a:rPr lang="en-IN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On</a:t>
            </a:r>
            <a:endParaRPr lang="en-IN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by- </a:t>
            </a:r>
            <a:r>
              <a:rPr lang="en-US" dirty="0" err="1" smtClean="0"/>
              <a:t>jpwebdevelopers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14480" y="3286124"/>
            <a:ext cx="564360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ER-MODEL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Mapping Cardinality: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57298"/>
            <a:ext cx="8686800" cy="5357850"/>
          </a:xfrm>
        </p:spPr>
        <p:txBody>
          <a:bodyPr>
            <a:normAutofit/>
          </a:bodyPr>
          <a:lstStyle/>
          <a:p>
            <a:endParaRPr lang="en-IN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b="1" u="sng" dirty="0" smtClean="0">
                <a:latin typeface="Times New Roman" pitchFamily="18" charset="0"/>
                <a:cs typeface="Times New Roman" pitchFamily="18" charset="0"/>
              </a:rPr>
              <a:t>One-to-many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 − One entity from entity set A can be associated with more than one entities of entity set B however an entity from entity set B, can be associated with at most one entity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“A department recruits faculty” is a one-to-many relationship because a department can recruit more than one faculty, but a faculty member is related to only one department.</a:t>
            </a: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1                                                       N</a:t>
            </a:r>
          </a:p>
          <a:p>
            <a:pPr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8662" y="5072074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Department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Decision 5"/>
          <p:cNvSpPr/>
          <p:nvPr/>
        </p:nvSpPr>
        <p:spPr>
          <a:xfrm>
            <a:off x="3643306" y="4929198"/>
            <a:ext cx="2000264" cy="10001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recruits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15140" y="5000636"/>
            <a:ext cx="178595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Faculty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571736" y="5429264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643570" y="5429264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Mapping Cardinality: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1" u="sng" dirty="0" smtClean="0">
                <a:latin typeface="Times New Roman" pitchFamily="18" charset="0"/>
                <a:cs typeface="Times New Roman" pitchFamily="18" charset="0"/>
              </a:rPr>
              <a:t>Many-to-one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 − More than one entities from entity set A can be associated with at most one entity of entity set B, however an entity from entity set B can be associated with more than one entity from entity set A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u="sng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:Student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enrolls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one Course but a Course can have many Students.</a:t>
            </a:r>
          </a:p>
          <a:p>
            <a:pPr algn="just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               N                                 1</a:t>
            </a:r>
          </a:p>
          <a:p>
            <a:pPr algn="just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</a:p>
          <a:p>
            <a:pPr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224" y="5000636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Student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>
            <a:stCxn id="4" idx="3"/>
            <a:endCxn id="9" idx="1"/>
          </p:cNvCxnSpPr>
          <p:nvPr/>
        </p:nvCxnSpPr>
        <p:spPr>
          <a:xfrm>
            <a:off x="2500298" y="5357826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Decision 8"/>
          <p:cNvSpPr/>
          <p:nvPr/>
        </p:nvSpPr>
        <p:spPr>
          <a:xfrm>
            <a:off x="3643306" y="4857760"/>
            <a:ext cx="2000264" cy="10001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enroll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29454" y="4929198"/>
            <a:ext cx="164307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Course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>
            <a:stCxn id="9" idx="3"/>
          </p:cNvCxnSpPr>
          <p:nvPr/>
        </p:nvCxnSpPr>
        <p:spPr>
          <a:xfrm>
            <a:off x="5643570" y="5357826"/>
            <a:ext cx="12858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Mapping Cardinality: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Many-to-many</a:t>
            </a: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− More than One entity from A can be associated with more than one entity from B and vice versa.</a:t>
            </a:r>
          </a:p>
          <a:p>
            <a:pPr>
              <a:buFont typeface="Wingdings" pitchFamily="2" charset="2"/>
              <a:buChar char="q"/>
            </a:pP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: “Author writes books” is a many-to-many relationship because an author can write many books and a book can be written by many authors.</a:t>
            </a:r>
          </a:p>
          <a:p>
            <a:pPr>
              <a:buFont typeface="Wingdings" pitchFamily="2" charset="2"/>
              <a:buChar char="q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5" name="Rectangle 4"/>
          <p:cNvSpPr/>
          <p:nvPr/>
        </p:nvSpPr>
        <p:spPr>
          <a:xfrm>
            <a:off x="857224" y="4643446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Student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Decision 6"/>
          <p:cNvSpPr/>
          <p:nvPr/>
        </p:nvSpPr>
        <p:spPr>
          <a:xfrm>
            <a:off x="3714744" y="4500570"/>
            <a:ext cx="2000264" cy="10001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enroll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29454" y="4572008"/>
            <a:ext cx="164307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Student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5" idx="3"/>
            <a:endCxn id="7" idx="1"/>
          </p:cNvCxnSpPr>
          <p:nvPr/>
        </p:nvCxnSpPr>
        <p:spPr>
          <a:xfrm>
            <a:off x="2500298" y="5000636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3"/>
          </p:cNvCxnSpPr>
          <p:nvPr/>
        </p:nvCxnSpPr>
        <p:spPr>
          <a:xfrm>
            <a:off x="5715008" y="5000636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u="sng" dirty="0" smtClean="0">
                <a:latin typeface="Times New Roman" pitchFamily="18" charset="0"/>
                <a:cs typeface="Times New Roman" pitchFamily="18" charset="0"/>
              </a:rPr>
              <a:t>Symbols and Notations:</a:t>
            </a:r>
            <a:endParaRPr lang="en-IN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285860"/>
            <a:ext cx="4929222" cy="488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85818"/>
          </a:xfrm>
        </p:spPr>
        <p:txBody>
          <a:bodyPr/>
          <a:lstStyle/>
          <a:p>
            <a:r>
              <a:rPr lang="en-IN" b="1" u="sng" dirty="0" err="1" smtClean="0"/>
              <a:t>Er</a:t>
            </a:r>
            <a:r>
              <a:rPr lang="en-IN" b="1" u="sng" dirty="0" smtClean="0"/>
              <a:t>-diagram:</a:t>
            </a:r>
            <a:endParaRPr lang="en-IN" b="1" u="sng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8501122" cy="50006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214678" y="221455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chemeClr val="bg1"/>
                </a:solidFill>
              </a:rPr>
              <a:t>1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357562"/>
            <a:ext cx="18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chemeClr val="bg1"/>
                </a:solidFill>
              </a:rPr>
              <a:t>N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3929066"/>
            <a:ext cx="312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chemeClr val="bg1"/>
                </a:solidFill>
              </a:rPr>
              <a:t>M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14678" y="4857760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chemeClr val="bg1"/>
                </a:solidFill>
              </a:rPr>
              <a:t>N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29190" y="221455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chemeClr val="bg1"/>
                </a:solidFill>
              </a:rPr>
              <a:t>1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6578" y="3357562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>
                <a:solidFill>
                  <a:schemeClr val="bg1"/>
                </a:solidFill>
              </a:rPr>
              <a:t>1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Data dictionary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554162"/>
            <a:ext cx="8848756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Data dictionary is the centralized collection of information about data.</a:t>
            </a:r>
          </a:p>
          <a:p>
            <a:pPr algn="just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It contains descriptions and definitions concerning the data elements, data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structure,their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interrelationships and other characteristics of a system.</a:t>
            </a:r>
          </a:p>
          <a:p>
            <a:pPr algn="just">
              <a:buFont typeface="Wingdings" pitchFamily="2" charset="2"/>
              <a:buChar char="q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Data dictionary is reference work of data about data (meta data).</a:t>
            </a:r>
          </a:p>
          <a:p>
            <a:pPr algn="just">
              <a:buNone/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Powered by- jpwebdevelopers</a:t>
            </a:r>
            <a:endParaRPr lang="en-IN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dictionary contents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dictionary contains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Elements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structure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flow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store</a:t>
            </a:r>
          </a:p>
          <a:p>
            <a:pPr algn="just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elements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elements are smallest unit of data that has some meaning.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consist of name and descriptions of data and Internal or external data stores etc.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is the smallest unit of data has some meaning.</a:t>
            </a:r>
          </a:p>
          <a:p>
            <a:pPr>
              <a:buFont typeface="Wingdings" pitchFamily="2" charset="2"/>
              <a:buChar char="q"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IN" u="sng" dirty="0" smtClean="0">
                <a:latin typeface="Times New Roman" pitchFamily="18" charset="0"/>
                <a:cs typeface="Times New Roman" pitchFamily="18" charset="0"/>
              </a:rPr>
              <a:t>ata </a:t>
            </a:r>
            <a:r>
              <a:rPr lang="en-IN" u="sng" dirty="0" smtClean="0">
                <a:latin typeface="Times New Roman" pitchFamily="18" charset="0"/>
                <a:cs typeface="Times New Roman" pitchFamily="18" charset="0"/>
              </a:rPr>
              <a:t>structure</a:t>
            </a:r>
            <a:endParaRPr lang="en-IN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Data structure are a group of data elements that describe a unit in the system.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  algebraic notation is used to represent the  data structure.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Structural record and  general structural record used.</a:t>
            </a:r>
          </a:p>
          <a:p>
            <a:pPr algn="just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IN" u="sng" dirty="0" smtClean="0">
                <a:latin typeface="Times New Roman" pitchFamily="18" charset="0"/>
                <a:cs typeface="Times New Roman" pitchFamily="18" charset="0"/>
              </a:rPr>
              <a:t>ata </a:t>
            </a:r>
            <a:r>
              <a:rPr lang="en-IN" u="sng" dirty="0" smtClean="0">
                <a:latin typeface="Times New Roman" pitchFamily="18" charset="0"/>
                <a:cs typeface="Times New Roman" pitchFamily="18" charset="0"/>
              </a:rPr>
              <a:t>flow</a:t>
            </a:r>
            <a:endParaRPr lang="en-IN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Each data flow should be defined with descriptive information and it’s composite  structure or elements.</a:t>
            </a:r>
          </a:p>
          <a:p>
            <a:pPr marL="514350" indent="-514350"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includes the following information: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ID:- identification number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   label :- the text that should appear on the diagram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   A general description of the data flow. </a:t>
            </a:r>
          </a:p>
          <a:p>
            <a:pPr marL="514350" indent="-514350"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source of data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flow this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could be an external entity, a process, or a data flow coming from data store.</a:t>
            </a:r>
          </a:p>
          <a:p>
            <a:pPr marL="514350" indent="-514350"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destination of the data flow.</a:t>
            </a:r>
          </a:p>
          <a:p>
            <a:pPr marL="514350" indent="-514350" algn="just"/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IN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ER-model</a:t>
            </a:r>
            <a:endParaRPr lang="en-IN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entity-relationship model (or ER model) is a way of graphically representing the logical relationships of entities in order to create a database</a:t>
            </a:r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IN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ER-modelling is a data modelling technique used in </a:t>
            </a:r>
            <a:r>
              <a:rPr lang="en-IN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software engineering</a:t>
            </a:r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produce a conceptual data model of a information system. </a:t>
            </a:r>
            <a:endParaRPr lang="en-IN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ER (Entity Relationship) Model are represented by ER diagram (Entity Relationship Diagram).  </a:t>
            </a:r>
          </a:p>
          <a:p>
            <a:pPr>
              <a:buFont typeface="Wingdings" pitchFamily="2" charset="2"/>
              <a:buChar char="q"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Data store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stores the information from where the data </a:t>
            </a:r>
          </a:p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enters into the system </a:t>
            </a:r>
            <a:r>
              <a:rPr lang="en-IN" smtClean="0">
                <a:latin typeface="Times New Roman" pitchFamily="18" charset="0"/>
                <a:cs typeface="Times New Roman" pitchFamily="18" charset="0"/>
              </a:rPr>
              <a:t>and exit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out of the system.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data store may include</a:t>
            </a:r>
          </a:p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Files</a:t>
            </a:r>
          </a:p>
          <a:p>
            <a:pPr>
              <a:buNone/>
            </a:pPr>
            <a:r>
              <a:rPr lang="en-IN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-&gt;    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Tables        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4643439" y="1142984"/>
          <a:ext cx="450056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9"/>
          <p:cNvSpPr/>
          <p:nvPr/>
        </p:nvSpPr>
        <p:spPr>
          <a:xfrm>
            <a:off x="928663" y="1357298"/>
            <a:ext cx="3313729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Thank</a:t>
            </a:r>
          </a:p>
          <a:p>
            <a:pPr algn="ctr"/>
            <a:r>
              <a:rPr lang="en-US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You</a:t>
            </a:r>
          </a:p>
          <a:p>
            <a:pPr algn="ctr"/>
            <a:endParaRPr lang="en-US" sz="9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by- jpwebdevelopers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Basic Concept of ER-Model</a:t>
            </a:r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IN" b="1" u="sng" dirty="0" smtClean="0">
                <a:latin typeface="Times New Roman" pitchFamily="18" charset="0"/>
                <a:cs typeface="Times New Roman" pitchFamily="18" charset="0"/>
              </a:rPr>
            </a:br>
            <a:endParaRPr lang="en-IN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Autofit/>
          </a:bodyPr>
          <a:lstStyle/>
          <a:p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Entity: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Entity may be an object with a physical existence – a particular person, car, house, or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employee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Entity Type: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The basic concept of the ER model is the entity type that is used to represent a group of ‘objects’ in the ‘real world’ with common properties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Types of Attributes:</a:t>
            </a:r>
            <a:endParaRPr lang="en-IN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Simple attribute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− Simple attributes are atomic values, which cannot be divided further. </a:t>
            </a:r>
          </a:p>
          <a:p>
            <a:pPr marL="514350" indent="-51435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a student's phone number is an atomic value of 10 digits.</a:t>
            </a:r>
            <a:endParaRPr lang="en-IN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lain" startAt="2"/>
            </a:pP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Composite attribute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− Composite attributes are made of more than one simple attribute. </a:t>
            </a:r>
          </a:p>
          <a:p>
            <a:pPr marL="514350" indent="-51435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For example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an Address attribute of student Entity type consists of Street, City, State, and Country. 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Types of Attributes: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ER diagram,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composite attribute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is represented by an oval comprising of ovals.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Derived attribute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− Derived attributes are those attributes whose values are derived from other attributes . </a:t>
            </a: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For  example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age can be derived from date_of_birth.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er2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2757393"/>
            <a:ext cx="5857916" cy="13432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Attributes:</a:t>
            </a:r>
            <a:endParaRPr lang="en-I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643050"/>
            <a:ext cx="7886700" cy="435133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ER diagram,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derived attribute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is represented by dashed oval.</a:t>
            </a:r>
          </a:p>
          <a:p>
            <a:pPr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Single-value attribute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− Single-value attributes contain single value. </a:t>
            </a: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For example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− Roll no. of  student.</a:t>
            </a:r>
          </a:p>
          <a:p>
            <a:pPr>
              <a:buNone/>
            </a:pPr>
            <a:r>
              <a:rPr lang="en-IN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Multi-value attribute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− Multi-value attributes may contain more than one values. For example, a person can have more than one phone number,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email_address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2500306"/>
            <a:ext cx="2286016" cy="10001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Types of Attributes:</a:t>
            </a:r>
            <a:endParaRPr lang="en-I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ER diagram,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multi-valued attribute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is represented by double oval.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Key </a:t>
            </a:r>
            <a:r>
              <a:rPr lang="en-IN" sz="2800" b="1" u="sng" dirty="0" err="1" smtClean="0">
                <a:latin typeface="Times New Roman" pitchFamily="18" charset="0"/>
                <a:cs typeface="Times New Roman" pitchFamily="18" charset="0"/>
              </a:rPr>
              <a:t>Attribute: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attribute which </a:t>
            </a: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uniquely identifies each entity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in the entity set is called key attribute.</a:t>
            </a: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Roll_No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will be unique for each student. In ER diagram, key attribute is represented by an oval with underlying lines</a:t>
            </a:r>
          </a:p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2214554"/>
            <a:ext cx="1943219" cy="9287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Untitl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5072074"/>
            <a:ext cx="1571636" cy="7143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Relationship:</a:t>
            </a:r>
            <a:endParaRPr lang="en-IN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The association among entities is called a relationship. For example, an employee </a:t>
            </a:r>
            <a:r>
              <a:rPr lang="en-IN" sz="2800" b="1" u="sng" dirty="0" err="1" smtClean="0">
                <a:latin typeface="Times New Roman" pitchFamily="18" charset="0"/>
                <a:cs typeface="Times New Roman" pitchFamily="18" charset="0"/>
              </a:rPr>
              <a:t>works_at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a department, a student </a:t>
            </a:r>
            <a:r>
              <a:rPr lang="en-IN" sz="2800" b="1" u="sng" dirty="0" err="1" smtClean="0">
                <a:latin typeface="Times New Roman" pitchFamily="18" charset="0"/>
                <a:cs typeface="Times New Roman" pitchFamily="18" charset="0"/>
              </a:rPr>
              <a:t>enrolls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in a course. Here,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Works_at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Enrolls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are called relationships.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ER diagram, relationship  is represented by a diamond and connecting the entities with lines.</a:t>
            </a:r>
          </a:p>
          <a:p>
            <a:pPr>
              <a:buFont typeface="Wingdings" pitchFamily="2" charset="2"/>
              <a:buChar char="q"/>
            </a:pP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Untit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857760"/>
            <a:ext cx="7215238" cy="10001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u="sng" dirty="0" smtClean="0">
                <a:latin typeface="Times New Roman" pitchFamily="18" charset="0"/>
                <a:cs typeface="Times New Roman" pitchFamily="18" charset="0"/>
              </a:rPr>
              <a:t>Mapping Cardinality: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The number of times an entity of an entity set associates in a relationship set is known as </a:t>
            </a: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cardinality.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Cardinality can be of different types:</a:t>
            </a:r>
          </a:p>
          <a:p>
            <a:pPr algn="just" fontAlgn="base">
              <a:buFont typeface="Wingdings" pitchFamily="2" charset="2"/>
              <a:buChar char="q"/>
            </a:pPr>
            <a:r>
              <a:rPr lang="en-IN" sz="2800" b="1" u="sng" dirty="0" smtClean="0">
                <a:latin typeface="Times New Roman" pitchFamily="18" charset="0"/>
                <a:cs typeface="Times New Roman" pitchFamily="18" charset="0"/>
              </a:rPr>
              <a:t>one-to-one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− One entity from entity set A can be associated with at most one entity of entity set B and vice versa.</a:t>
            </a:r>
          </a:p>
          <a:p>
            <a:pPr algn="just" fontAlgn="base">
              <a:buFont typeface="Wingdings" pitchFamily="2" charset="2"/>
              <a:buChar char="q"/>
            </a:pPr>
            <a:r>
              <a:rPr lang="en-IN" sz="2800" u="sng" dirty="0" smtClean="0"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“Student allotted a project”</a:t>
            </a:r>
          </a:p>
          <a:p>
            <a:pPr algn="just" fontAlgn="base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just" fontAlgn="base"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5072074"/>
            <a:ext cx="164307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Student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Decision 6"/>
          <p:cNvSpPr/>
          <p:nvPr/>
        </p:nvSpPr>
        <p:spPr>
          <a:xfrm>
            <a:off x="3643306" y="4929198"/>
            <a:ext cx="2000264" cy="10001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allot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15140" y="5000636"/>
            <a:ext cx="178595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Project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>
            <a:endCxn id="7" idx="1"/>
          </p:cNvCxnSpPr>
          <p:nvPr/>
        </p:nvCxnSpPr>
        <p:spPr>
          <a:xfrm>
            <a:off x="2643174" y="5429264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72132" y="5429264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tf00001027</Template>
  <TotalTime>1118</TotalTime>
  <Words>529</Words>
  <Application>Microsoft Office PowerPoint</Application>
  <PresentationFormat>On-screen Show (4:3)</PresentationFormat>
  <Paragraphs>156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ER-model</vt:lpstr>
      <vt:lpstr>Basic Concept of ER-Model: </vt:lpstr>
      <vt:lpstr>Types of Attributes:</vt:lpstr>
      <vt:lpstr>Types of Attributes:</vt:lpstr>
      <vt:lpstr>Types of Attributes:</vt:lpstr>
      <vt:lpstr>Types of Attributes:</vt:lpstr>
      <vt:lpstr>Relationship:</vt:lpstr>
      <vt:lpstr>Mapping Cardinality:</vt:lpstr>
      <vt:lpstr>Mapping Cardinality:</vt:lpstr>
      <vt:lpstr>Mapping Cardinality:</vt:lpstr>
      <vt:lpstr>Mapping Cardinality:</vt:lpstr>
      <vt:lpstr>Symbols and Notations:</vt:lpstr>
      <vt:lpstr>Er-diagram:</vt:lpstr>
      <vt:lpstr>Data dictionary</vt:lpstr>
      <vt:lpstr>Data dictionary contents</vt:lpstr>
      <vt:lpstr>Data elements</vt:lpstr>
      <vt:lpstr>Data structure</vt:lpstr>
      <vt:lpstr>Data flow</vt:lpstr>
      <vt:lpstr>Data store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ER-Model</dc:title>
  <dc:creator>Sunaina Goyal</dc:creator>
  <cp:lastModifiedBy>pcw</cp:lastModifiedBy>
  <cp:revision>134</cp:revision>
  <dcterms:created xsi:type="dcterms:W3CDTF">2018-01-27T00:18:10Z</dcterms:created>
  <dcterms:modified xsi:type="dcterms:W3CDTF">2021-06-22T16:54:51Z</dcterms:modified>
</cp:coreProperties>
</file>