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2"/>
  </p:notesMasterIdLst>
  <p:sldIdLst>
    <p:sldId id="27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70" r:id="rId14"/>
    <p:sldId id="269" r:id="rId15"/>
    <p:sldId id="271" r:id="rId16"/>
    <p:sldId id="272" r:id="rId17"/>
    <p:sldId id="273" r:id="rId18"/>
    <p:sldId id="274" r:id="rId19"/>
    <p:sldId id="275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404" autoAdjust="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8CDDFA-7AA6-46F1-9586-6E3A30B365E8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AEA7675B-7841-416E-B520-375A160CF870}">
      <dgm:prSet phldrT="[Text]" custT="1"/>
      <dgm:spPr>
        <a:solidFill>
          <a:schemeClr val="accent3"/>
        </a:solidFill>
      </dgm:spPr>
      <dgm:t>
        <a:bodyPr/>
        <a:lstStyle/>
        <a:p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Download </a:t>
          </a:r>
          <a:r>
            <a:rPr lang="en-US" sz="1600" b="1" dirty="0" err="1" smtClean="0">
              <a:latin typeface="Times New Roman" pitchFamily="18" charset="0"/>
              <a:cs typeface="Times New Roman" pitchFamily="18" charset="0"/>
            </a:rPr>
            <a:t>Ppt’s</a:t>
          </a:r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1600" b="1" dirty="0" err="1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" action="ppaction://hlinkfile"/>
            </a:rPr>
            <a:t>jpwebdevelopers.in</a:t>
          </a:r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 </a:t>
          </a:r>
        </a:p>
        <a:p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88D229F9-4D21-43C6-BE6F-6D77D01ABBBF}" type="parTrans" cxnId="{00F90982-68FF-452A-B0C2-EA212450DF06}">
      <dgm:prSet/>
      <dgm:spPr/>
      <dgm:t>
        <a:bodyPr/>
        <a:lstStyle/>
        <a:p>
          <a:endParaRPr lang="en-US"/>
        </a:p>
      </dgm:t>
    </dgm:pt>
    <dgm:pt modelId="{3F0D03C0-9E54-453D-BA78-3F31E2988E29}" type="sibTrans" cxnId="{00F90982-68FF-452A-B0C2-EA212450DF06}">
      <dgm:prSet/>
      <dgm:spPr/>
      <dgm:t>
        <a:bodyPr/>
        <a:lstStyle/>
        <a:p>
          <a:endParaRPr lang="en-US"/>
        </a:p>
      </dgm:t>
    </dgm:pt>
    <dgm:pt modelId="{13EF0E82-C6B2-4A16-9859-7CF5B5DBCF28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Follow</a:t>
          </a:r>
          <a:r>
            <a:rPr lang="en-US" sz="1600" b="1" baseline="0" dirty="0" smtClean="0">
              <a:latin typeface="Times New Roman" pitchFamily="18" charset="0"/>
              <a:cs typeface="Times New Roman" pitchFamily="18" charset="0"/>
            </a:rPr>
            <a:t> us</a:t>
          </a:r>
        </a:p>
        <a:p>
          <a:r>
            <a:rPr lang="en-US" sz="1600" b="1" baseline="0" dirty="0" smtClean="0">
              <a:latin typeface="Times New Roman" pitchFamily="18" charset="0"/>
              <a:cs typeface="Times New Roman" pitchFamily="18" charset="0"/>
            </a:rPr>
            <a:t>@</a:t>
          </a:r>
          <a:r>
            <a:rPr lang="en-US" sz="1600" b="1" baseline="0" dirty="0" err="1" smtClean="0">
              <a:latin typeface="Times New Roman" pitchFamily="18" charset="0"/>
              <a:cs typeface="Times New Roman" pitchFamily="18" charset="0"/>
            </a:rPr>
            <a:t>jpwebdevelopers</a:t>
          </a:r>
          <a:endParaRPr lang="en-US" sz="1600" b="1" dirty="0">
            <a:latin typeface="Times New Roman" pitchFamily="18" charset="0"/>
            <a:cs typeface="Times New Roman" pitchFamily="18" charset="0"/>
          </a:endParaRPr>
        </a:p>
      </dgm:t>
    </dgm:pt>
    <dgm:pt modelId="{8C6EB4DC-C32A-4469-8464-2770CD5A0324}" type="parTrans" cxnId="{4351B468-004D-4F88-9C42-28D8CFFB7072}">
      <dgm:prSet/>
      <dgm:spPr/>
      <dgm:t>
        <a:bodyPr/>
        <a:lstStyle/>
        <a:p>
          <a:endParaRPr lang="en-US"/>
        </a:p>
      </dgm:t>
    </dgm:pt>
    <dgm:pt modelId="{8C0CC1DC-BD05-44ED-A416-AC9F9D284F34}" type="sibTrans" cxnId="{4351B468-004D-4F88-9C42-28D8CFFB7072}">
      <dgm:prSet/>
      <dgm:spPr/>
      <dgm:t>
        <a:bodyPr/>
        <a:lstStyle/>
        <a:p>
          <a:endParaRPr lang="en-US"/>
        </a:p>
      </dgm:t>
    </dgm:pt>
    <dgm:pt modelId="{4DC54B56-51D3-4B1A-8860-C322E4157BDB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Email</a:t>
          </a:r>
        </a:p>
        <a:p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jpdevelopers2020@gmail.com</a:t>
          </a:r>
          <a:endParaRPr lang="en-US" sz="1600" b="1" dirty="0">
            <a:latin typeface="Times New Roman" pitchFamily="18" charset="0"/>
            <a:cs typeface="Times New Roman" pitchFamily="18" charset="0"/>
          </a:endParaRPr>
        </a:p>
      </dgm:t>
    </dgm:pt>
    <dgm:pt modelId="{F125A302-A767-42AF-9967-E38F454E25DA}" type="parTrans" cxnId="{FAB45560-D5A9-4109-B877-32E776E53C74}">
      <dgm:prSet/>
      <dgm:spPr/>
      <dgm:t>
        <a:bodyPr/>
        <a:lstStyle/>
        <a:p>
          <a:endParaRPr lang="en-US"/>
        </a:p>
      </dgm:t>
    </dgm:pt>
    <dgm:pt modelId="{D55B990F-8E08-46D7-9749-D448F16B87AC}" type="sibTrans" cxnId="{FAB45560-D5A9-4109-B877-32E776E53C74}">
      <dgm:prSet/>
      <dgm:spPr/>
      <dgm:t>
        <a:bodyPr/>
        <a:lstStyle/>
        <a:p>
          <a:endParaRPr lang="en-US"/>
        </a:p>
      </dgm:t>
    </dgm:pt>
    <dgm:pt modelId="{85DB9DD6-E2AB-4CEE-8493-802790F0358E}" type="pres">
      <dgm:prSet presAssocID="{C58CDDFA-7AA6-46F1-9586-6E3A30B365E8}" presName="linearFlow" presStyleCnt="0">
        <dgm:presLayoutVars>
          <dgm:dir/>
          <dgm:resizeHandles val="exact"/>
        </dgm:presLayoutVars>
      </dgm:prSet>
      <dgm:spPr/>
    </dgm:pt>
    <dgm:pt modelId="{CADAD9DD-C283-4402-82D2-4856B414ECCB}" type="pres">
      <dgm:prSet presAssocID="{AEA7675B-7841-416E-B520-375A160CF870}" presName="composite" presStyleCnt="0"/>
      <dgm:spPr/>
    </dgm:pt>
    <dgm:pt modelId="{0A0F42B6-4ABE-4BDC-B5FC-F7C1FF647A81}" type="pres">
      <dgm:prSet presAssocID="{AEA7675B-7841-416E-B520-375A160CF870}" presName="imgShp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C32E1507-DB17-49B1-BE0C-D3A55C1519AC}" type="pres">
      <dgm:prSet presAssocID="{AEA7675B-7841-416E-B520-375A160CF870}" presName="txShp" presStyleLbl="node1" presStyleIdx="0" presStyleCnt="3" custLinFactNeighborX="8381" custLinFactNeighborY="61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333C05-41A8-4E5B-AE19-CE7CA07E3F92}" type="pres">
      <dgm:prSet presAssocID="{3F0D03C0-9E54-453D-BA78-3F31E2988E29}" presName="spacing" presStyleCnt="0"/>
      <dgm:spPr/>
    </dgm:pt>
    <dgm:pt modelId="{8FE18FA7-A08E-4180-B99F-A59DEEEA733D}" type="pres">
      <dgm:prSet presAssocID="{13EF0E82-C6B2-4A16-9859-7CF5B5DBCF28}" presName="composite" presStyleCnt="0"/>
      <dgm:spPr/>
    </dgm:pt>
    <dgm:pt modelId="{13DF61EA-19F8-47F4-89BD-C17DDCA42092}" type="pres">
      <dgm:prSet presAssocID="{13EF0E82-C6B2-4A16-9859-7CF5B5DBCF28}" presName="imgShp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7B32BBCF-AADF-4350-9D06-5C420B85B144}" type="pres">
      <dgm:prSet presAssocID="{13EF0E82-C6B2-4A16-9859-7CF5B5DBCF28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74E76C-A322-464A-A20F-F6256A80CFD6}" type="pres">
      <dgm:prSet presAssocID="{8C0CC1DC-BD05-44ED-A416-AC9F9D284F34}" presName="spacing" presStyleCnt="0"/>
      <dgm:spPr/>
    </dgm:pt>
    <dgm:pt modelId="{182CCEFC-6651-41BB-8BB6-A22EE312A610}" type="pres">
      <dgm:prSet presAssocID="{4DC54B56-51D3-4B1A-8860-C322E4157BDB}" presName="composite" presStyleCnt="0"/>
      <dgm:spPr/>
    </dgm:pt>
    <dgm:pt modelId="{3F7D63F4-A4A8-494F-8205-DCFBFCE75E6E}" type="pres">
      <dgm:prSet presAssocID="{4DC54B56-51D3-4B1A-8860-C322E4157BDB}" presName="imgShp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009FFAFA-DF41-4944-B2F9-F199CC8B8EC3}" type="pres">
      <dgm:prSet presAssocID="{4DC54B56-51D3-4B1A-8860-C322E4157BDB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A5C42F-C899-4B35-B298-446CFCFB6676}" type="presOf" srcId="{C58CDDFA-7AA6-46F1-9586-6E3A30B365E8}" destId="{85DB9DD6-E2AB-4CEE-8493-802790F0358E}" srcOrd="0" destOrd="0" presId="urn:microsoft.com/office/officeart/2005/8/layout/vList3"/>
    <dgm:cxn modelId="{FAB45560-D5A9-4109-B877-32E776E53C74}" srcId="{C58CDDFA-7AA6-46F1-9586-6E3A30B365E8}" destId="{4DC54B56-51D3-4B1A-8860-C322E4157BDB}" srcOrd="2" destOrd="0" parTransId="{F125A302-A767-42AF-9967-E38F454E25DA}" sibTransId="{D55B990F-8E08-46D7-9749-D448F16B87AC}"/>
    <dgm:cxn modelId="{7B52EBB9-70C2-4696-AC8D-6CDD238F0FB9}" type="presOf" srcId="{13EF0E82-C6B2-4A16-9859-7CF5B5DBCF28}" destId="{7B32BBCF-AADF-4350-9D06-5C420B85B144}" srcOrd="0" destOrd="0" presId="urn:microsoft.com/office/officeart/2005/8/layout/vList3"/>
    <dgm:cxn modelId="{00F90982-68FF-452A-B0C2-EA212450DF06}" srcId="{C58CDDFA-7AA6-46F1-9586-6E3A30B365E8}" destId="{AEA7675B-7841-416E-B520-375A160CF870}" srcOrd="0" destOrd="0" parTransId="{88D229F9-4D21-43C6-BE6F-6D77D01ABBBF}" sibTransId="{3F0D03C0-9E54-453D-BA78-3F31E2988E29}"/>
    <dgm:cxn modelId="{4351B468-004D-4F88-9C42-28D8CFFB7072}" srcId="{C58CDDFA-7AA6-46F1-9586-6E3A30B365E8}" destId="{13EF0E82-C6B2-4A16-9859-7CF5B5DBCF28}" srcOrd="1" destOrd="0" parTransId="{8C6EB4DC-C32A-4469-8464-2770CD5A0324}" sibTransId="{8C0CC1DC-BD05-44ED-A416-AC9F9D284F34}"/>
    <dgm:cxn modelId="{6C3C7966-D72E-4C59-9BA6-1325AB0F2457}" type="presOf" srcId="{AEA7675B-7841-416E-B520-375A160CF870}" destId="{C32E1507-DB17-49B1-BE0C-D3A55C1519AC}" srcOrd="0" destOrd="0" presId="urn:microsoft.com/office/officeart/2005/8/layout/vList3"/>
    <dgm:cxn modelId="{A1DB303A-2B05-4B52-A0D6-639DAC8FAC1C}" type="presOf" srcId="{4DC54B56-51D3-4B1A-8860-C322E4157BDB}" destId="{009FFAFA-DF41-4944-B2F9-F199CC8B8EC3}" srcOrd="0" destOrd="0" presId="urn:microsoft.com/office/officeart/2005/8/layout/vList3"/>
    <dgm:cxn modelId="{8D526FFB-487A-4880-9142-6B78E6F6FB4F}" type="presParOf" srcId="{85DB9DD6-E2AB-4CEE-8493-802790F0358E}" destId="{CADAD9DD-C283-4402-82D2-4856B414ECCB}" srcOrd="0" destOrd="0" presId="urn:microsoft.com/office/officeart/2005/8/layout/vList3"/>
    <dgm:cxn modelId="{5853D373-6ACE-4227-99DE-05F743B9CC69}" type="presParOf" srcId="{CADAD9DD-C283-4402-82D2-4856B414ECCB}" destId="{0A0F42B6-4ABE-4BDC-B5FC-F7C1FF647A81}" srcOrd="0" destOrd="0" presId="urn:microsoft.com/office/officeart/2005/8/layout/vList3"/>
    <dgm:cxn modelId="{2DAEED76-7E8F-4C58-9D8F-2A263F49AFBA}" type="presParOf" srcId="{CADAD9DD-C283-4402-82D2-4856B414ECCB}" destId="{C32E1507-DB17-49B1-BE0C-D3A55C1519AC}" srcOrd="1" destOrd="0" presId="urn:microsoft.com/office/officeart/2005/8/layout/vList3"/>
    <dgm:cxn modelId="{C8CA0353-8B12-4224-AA59-207918A908F7}" type="presParOf" srcId="{85DB9DD6-E2AB-4CEE-8493-802790F0358E}" destId="{F9333C05-41A8-4E5B-AE19-CE7CA07E3F92}" srcOrd="1" destOrd="0" presId="urn:microsoft.com/office/officeart/2005/8/layout/vList3"/>
    <dgm:cxn modelId="{929E85BB-6D81-496C-A066-B040CDCF1AB0}" type="presParOf" srcId="{85DB9DD6-E2AB-4CEE-8493-802790F0358E}" destId="{8FE18FA7-A08E-4180-B99F-A59DEEEA733D}" srcOrd="2" destOrd="0" presId="urn:microsoft.com/office/officeart/2005/8/layout/vList3"/>
    <dgm:cxn modelId="{A4876CE9-395B-4620-8E7B-0C4D64D2A080}" type="presParOf" srcId="{8FE18FA7-A08E-4180-B99F-A59DEEEA733D}" destId="{13DF61EA-19F8-47F4-89BD-C17DDCA42092}" srcOrd="0" destOrd="0" presId="urn:microsoft.com/office/officeart/2005/8/layout/vList3"/>
    <dgm:cxn modelId="{4B6242B1-0196-45D4-9BF0-7685AC02D9E0}" type="presParOf" srcId="{8FE18FA7-A08E-4180-B99F-A59DEEEA733D}" destId="{7B32BBCF-AADF-4350-9D06-5C420B85B144}" srcOrd="1" destOrd="0" presId="urn:microsoft.com/office/officeart/2005/8/layout/vList3"/>
    <dgm:cxn modelId="{13044182-3408-4EE1-9562-EDA5F61B8248}" type="presParOf" srcId="{85DB9DD6-E2AB-4CEE-8493-802790F0358E}" destId="{A374E76C-A322-464A-A20F-F6256A80CFD6}" srcOrd="3" destOrd="0" presId="urn:microsoft.com/office/officeart/2005/8/layout/vList3"/>
    <dgm:cxn modelId="{2E87A20F-FB2B-469B-9378-EC27FDAFDD33}" type="presParOf" srcId="{85DB9DD6-E2AB-4CEE-8493-802790F0358E}" destId="{182CCEFC-6651-41BB-8BB6-A22EE312A610}" srcOrd="4" destOrd="0" presId="urn:microsoft.com/office/officeart/2005/8/layout/vList3"/>
    <dgm:cxn modelId="{3A10D2E6-4740-4B0F-B8B2-9F61B9B8222F}" type="presParOf" srcId="{182CCEFC-6651-41BB-8BB6-A22EE312A610}" destId="{3F7D63F4-A4A8-494F-8205-DCFBFCE75E6E}" srcOrd="0" destOrd="0" presId="urn:microsoft.com/office/officeart/2005/8/layout/vList3"/>
    <dgm:cxn modelId="{07998EC4-4E7D-41E9-BEBA-AD1E1B03AEEA}" type="presParOf" srcId="{182CCEFC-6651-41BB-8BB6-A22EE312A610}" destId="{009FFAFA-DF41-4944-B2F9-F199CC8B8EC3}" srcOrd="1" destOrd="0" presId="urn:microsoft.com/office/officeart/2005/8/layout/vList3"/>
  </dgm:cxnLst>
  <dgm:bg>
    <a:effectLst>
      <a:innerShdw blurRad="63500" dist="50800" dir="16200000">
        <a:prstClr val="black">
          <a:alpha val="50000"/>
        </a:prstClr>
      </a:innerShdw>
    </a:effectLst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D9F7F-9F71-4F03-9F27-2EA36F26C8BA}" type="datetimeFigureOut">
              <a:rPr lang="en-US" smtClean="0"/>
              <a:pPr/>
              <a:t>6/23/2021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1A32E-A806-4C4E-988D-EF0A8E434D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CF84-E638-4526-801F-9B5D457EFF37}" type="datetime1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FE2-79A1-4000-B314-69A6B3B6E3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0768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0089-9DA7-41D1-A6F9-B92532C6304B}" type="datetime1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FE2-79A1-4000-B314-69A6B3B6E3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738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84A09-9504-41E8-BBC8-FEF2D306E893}" type="datetime1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FE2-79A1-4000-B314-69A6B3B6E3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9283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A448-D432-4763-9338-E61ECE48D6E5}" type="datetime1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FE2-79A1-4000-B314-69A6B3B6E3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9184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63F7-96C3-4F6E-8707-41FF13C720A6}" type="datetime1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FE2-79A1-4000-B314-69A6B3B6E3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215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49969-5DF0-4507-881A-08FE0D96A6E3}" type="datetime1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FE2-79A1-4000-B314-69A6B3B6E3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4824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A4C60-2F39-4625-A9E3-BC7CF8AE0F3A}" type="datetime1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FE2-79A1-4000-B314-69A6B3B6E3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305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21570-0460-493E-93CC-0CEA7ABD4D06}" type="datetime1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FE2-79A1-4000-B314-69A6B3B6E3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8946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59FB9-4D1A-41C8-8FB7-59264EE20A07}" type="datetime1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FE2-79A1-4000-B314-69A6B3B6E3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45104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7D09-E5F1-4988-9B09-70D8A5B6CFFA}" type="datetime1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FE2-79A1-4000-B314-69A6B3B6E3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14987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5A508-83E0-41DD-8E99-8E2932C1BF10}" type="datetime1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FE2-79A1-4000-B314-69A6B3B6E3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9369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41985-0FEB-40FD-B67E-3F4C7F409C33}" type="datetime1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Powered by- jpwebdevelopers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DBFE2-79A1-4000-B314-69A6B3B6E3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05886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IN" sz="4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N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PRESENTATION 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by- </a:t>
            </a:r>
            <a:r>
              <a:rPr lang="en-US" dirty="0" err="1" smtClean="0"/>
              <a:t>jpwebdevelopers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14480" y="3286124"/>
            <a:ext cx="564360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Software metrics</a:t>
            </a:r>
            <a:endParaRPr lang="en-US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495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(III)Function Points:-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Function data  is an estimation variable that is used to “size” each element of the software.</a:t>
            </a:r>
          </a:p>
          <a:p>
            <a:r>
              <a:rPr lang="en-US" dirty="0" smtClean="0"/>
              <a:t> As baseline metrics collected from past projects and used in conjunction with estimation variables to develop cost and effort projections.</a:t>
            </a:r>
          </a:p>
          <a:p>
            <a:pPr>
              <a:buNone/>
            </a:pPr>
            <a:r>
              <a:rPr lang="en-US" dirty="0" smtClean="0"/>
              <a:t>Advantages:- Language independent  and more accurate.</a:t>
            </a:r>
          </a:p>
          <a:p>
            <a:pPr>
              <a:buNone/>
            </a:pPr>
            <a:r>
              <a:rPr lang="en-US" dirty="0" smtClean="0"/>
              <a:t>Disadvantages:- Subjective counting and ignore quality of output.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2.Control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Complexity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Metrics:-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In control flow metrics , each program unit in a software system is explored and the flow control determined.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(I) McCabe’s Cyclomatic Numbers, V(G):-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It measure of the complexity of a program was developed by (McCabe 1976). He developed system that he called the Cyclomatic Complexity of a program. This system measures the number of independent  paths in program , thereby placing a numerical value on the complexity.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Cyclomatic Number, V(G), of graph G may be computed according to formula:-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V(G)= e-n+2p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e=number of edges in the control flow graph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n= number of nodes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p= total number of strongly connected        components.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274638"/>
          </a:xfrm>
        </p:spPr>
        <p:txBody>
          <a:bodyPr>
            <a:normAutofit fontScale="90000"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Program Control flow Graph(CFG):-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CFG consists of nodes and edges.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Nodes  represents a straight-line section of code.</a:t>
            </a:r>
          </a:p>
          <a:p>
            <a:pPr>
              <a:buFont typeface="Courier New" pitchFamily="49" charset="0"/>
              <a:buChar char="o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Edges  represents a possible sequence of execution.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Sequential  statements could be put   altogether.</a:t>
            </a:r>
          </a:p>
          <a:p>
            <a:pPr>
              <a:buFont typeface="Courier New" pitchFamily="49" charset="0"/>
              <a:buChar char="o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The decision making statements should be branched into false and true indicating part a and part b respectively of that statement.1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4114800" cy="7159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Example:-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295400"/>
            <a:ext cx="5638800" cy="518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Cyclomatic Number Calculation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Number of edges, e=12;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Number of nodes, n=9;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Number of strongly connected components,   p=1;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Cyclomatic Number, V(G)= 12-9+1=5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953000" cy="1143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Temporal Metrics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Temporal metrics measure the difficulty of getting the information required to solve a programming problem into short-term-memory(STM) at once.</a:t>
            </a:r>
          </a:p>
          <a:p>
            <a:pPr marL="742950" indent="-742950">
              <a:buAutoNum type="arabicPeriod" startAt="3"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Information Flow Metrics</a:t>
            </a:r>
          </a:p>
          <a:p>
            <a:pPr marL="742950" indent="-74295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Information flow metrics  are used for program complexity . Fan-in and Fan-out  method counts the number of local information flows entering and exiting each procedure. </a:t>
            </a:r>
          </a:p>
          <a:p>
            <a:pPr marL="742950" indent="-74295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Complexity is defined as:-</a:t>
            </a:r>
          </a:p>
          <a:p>
            <a:pPr marL="742950" indent="-74295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Complexity=(Procedure  length)*(Fan-in *Fan-out)pow2</a:t>
            </a:r>
          </a:p>
          <a:p>
            <a:pPr marL="742950" indent="-74295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624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Process Metrics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Process metrics are measure the development process that creates a body of software . A common example of a process metric is the length of time that the process of software creation takes.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Process metrics can be used to estimate,       monitor and improve the reliability and quality of software.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91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People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Metrics:-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People metrics is also called personnel metrics.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goal of the people metrics is to keep staff happy , motivated and focused on the risk at hand . These metrics are further classified as follows:-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Programming  Experience Metrics:-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1.Programming Language Experience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2.Management Experience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Communication Level  Metrics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Teamwork Experience</a:t>
            </a:r>
          </a:p>
          <a:p>
            <a:pPr marL="514350" indent="-514350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Communication hardware/software level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Personal availability</a:t>
            </a:r>
          </a:p>
          <a:p>
            <a:pPr marL="514350" indent="-51435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Productivity Metrics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Size Productivity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Quality vs. Productivity</a:t>
            </a:r>
          </a:p>
          <a:p>
            <a:pPr marL="514350" indent="-51435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Team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tructure Metrics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Hierarchy metrics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Team Stability metrics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SOFTWARE METRICS                                                      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 software metrics is a measure  of software   characteristics which  are quantifiable  or countable. Software metrics are important for many reasons, including measuring software performance, planning work items, measuring productivity and many other uses.</a:t>
            </a:r>
          </a:p>
          <a:p>
            <a:pPr>
              <a:buClr>
                <a:srgbClr val="00206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Software metrics are related to four functions of management: -Planning, Organization, Control, or Improvement.</a:t>
            </a:r>
          </a:p>
          <a:p>
            <a:pPr>
              <a:buClr>
                <a:srgbClr val="002060"/>
              </a:buClr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4643439" y="1142984"/>
          <a:ext cx="450056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9"/>
          <p:cNvSpPr/>
          <p:nvPr/>
        </p:nvSpPr>
        <p:spPr>
          <a:xfrm>
            <a:off x="928663" y="1357298"/>
            <a:ext cx="3674404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Thank</a:t>
            </a:r>
          </a:p>
          <a:p>
            <a:pPr algn="ctr"/>
            <a:r>
              <a:rPr lang="en-US" sz="9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You</a:t>
            </a:r>
          </a:p>
          <a:p>
            <a:pPr algn="ctr"/>
            <a:endParaRPr lang="en-US" sz="9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SOFTWARE METRICS  CLASSIFICATION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2060"/>
              </a:buCl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Software metrics can be classified generally into following categories:-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Product Metrics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Process Metrics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People Metrics</a:t>
            </a:r>
          </a:p>
          <a:p>
            <a:pPr>
              <a:buClr>
                <a:srgbClr val="002060"/>
              </a:buCl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2060"/>
              </a:buCl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3434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Product Metrics:-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Product Software Metrics are those used to build artifacts like requirement specification documents, system design documents  of a software system.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Software  Product Metrics  helps in various ways:-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As a predictor of source requirements  for       later parts  of the  project.</a:t>
            </a:r>
          </a:p>
          <a:p>
            <a:pPr>
              <a:buFont typeface="Wingdings" pitchFamily="2" charset="2"/>
              <a:buChar char="v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  a quality assurance enforcement mechanism.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As a mechanism of evaluating the performance of staff on a software project.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Helping programmers and development staff  gain a quantitative estimate of the quality of their work.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 the basis for intelligent and semi-intelligent  software development tools.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Products metrics can be viewed as either internal attributes or external attributes.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Internal attributes :-</a:t>
            </a: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 those can be measured purely in term of the product itself separate  from its behavior.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External attribute:-  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are those that can be measured  with respect to its environment  </a:t>
            </a: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Product Metrics can be categorized as:-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Size Metrics:-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1. Line of code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2. Token Metrics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3.  Function Points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Control Complexity Metrics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1.   McCabe's Cyclomatic Complexity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2.  Temporal Metrics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3.  Information Flow</a:t>
            </a:r>
          </a:p>
          <a:p>
            <a:pPr marL="514350" indent="-514350"/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Quality Metrics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1.    Defect Metrics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2.    Reliability Metrics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3.    Maintainability Metrics   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3276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1.Size Metrics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These metrics aim to measuring software size.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Lines of code:-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LOC measure is used to measure size.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Version of LOC:-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DSI (Delivered Source Instruction)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KDSI(Thousands of Delivered Source  Instruction)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Advantage:-  Simple to measure.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Disadvantage:- language dependent &amp; difficult to understand.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61722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(II)Token Metrics:-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Token metrics are calculated by counting tokens in the source code of system 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token is simple entity that makes up a program.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299</TotalTime>
  <Words>969</Words>
  <Application>Microsoft Office PowerPoint</Application>
  <PresentationFormat>On-screen Show (4:3)</PresentationFormat>
  <Paragraphs>144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Theme1</vt:lpstr>
      <vt:lpstr>Slide 1</vt:lpstr>
      <vt:lpstr>SOFTWARE METRICS                                                      </vt:lpstr>
      <vt:lpstr>SOFTWARE METRICS  CLASSIFICATION</vt:lpstr>
      <vt:lpstr>Product Metrics:-</vt:lpstr>
      <vt:lpstr>Slide 5</vt:lpstr>
      <vt:lpstr>Slide 6</vt:lpstr>
      <vt:lpstr>Product Metrics can be categorized as:-</vt:lpstr>
      <vt:lpstr>1.Size Metrics</vt:lpstr>
      <vt:lpstr>(II)Token Metrics:-</vt:lpstr>
      <vt:lpstr>(III)Function Points:-</vt:lpstr>
      <vt:lpstr>2.Control Complexity Metrics:-</vt:lpstr>
      <vt:lpstr>Slide 12</vt:lpstr>
      <vt:lpstr>Slide 13</vt:lpstr>
      <vt:lpstr>For Example:-</vt:lpstr>
      <vt:lpstr>Cyclomatic Number Calculation</vt:lpstr>
      <vt:lpstr>2. Temporal Metrics</vt:lpstr>
      <vt:lpstr>Process Metrics</vt:lpstr>
      <vt:lpstr>People Metrics:-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OF SOFTWARE ENGINEERING</dc:title>
  <dc:creator>EXPERT</dc:creator>
  <cp:lastModifiedBy>pcw</cp:lastModifiedBy>
  <cp:revision>40</cp:revision>
  <dcterms:created xsi:type="dcterms:W3CDTF">2018-10-09T11:05:16Z</dcterms:created>
  <dcterms:modified xsi:type="dcterms:W3CDTF">2021-06-23T16:30:22Z</dcterms:modified>
</cp:coreProperties>
</file>