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1"/>
  </p:notesMasterIdLst>
  <p:sldIdLst>
    <p:sldId id="282" r:id="rId2"/>
    <p:sldId id="275" r:id="rId3"/>
    <p:sldId id="278" r:id="rId4"/>
    <p:sldId id="257" r:id="rId5"/>
    <p:sldId id="281" r:id="rId6"/>
    <p:sldId id="279" r:id="rId7"/>
    <p:sldId id="280" r:id="rId8"/>
    <p:sldId id="272" r:id="rId9"/>
    <p:sldId id="260" r:id="rId10"/>
    <p:sldId id="263" r:id="rId11"/>
    <p:sldId id="264" r:id="rId12"/>
    <p:sldId id="265" r:id="rId13"/>
    <p:sldId id="266" r:id="rId14"/>
    <p:sldId id="267" r:id="rId15"/>
    <p:sldId id="268" r:id="rId16"/>
    <p:sldId id="261" r:id="rId17"/>
    <p:sldId id="262" r:id="rId18"/>
    <p:sldId id="270" r:id="rId19"/>
    <p:sldId id="28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956" autoAdjust="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CDDFA-7AA6-46F1-9586-6E3A30B365E8}" type="doc">
      <dgm:prSet loTypeId="urn:microsoft.com/office/officeart/2005/8/layout/vList3" loCatId="list" qsTypeId="urn:microsoft.com/office/officeart/2005/8/quickstyle/simple1" qsCatId="simple" csTypeId="urn:microsoft.com/office/officeart/2005/8/colors/accent1_2" csCatId="accent1" phldr="1"/>
      <dgm:spPr/>
    </dgm:pt>
    <dgm:pt modelId="{AEA7675B-7841-416E-B520-375A160CF870}">
      <dgm:prSet phldrT="[Text]" custT="1"/>
      <dgm:spPr>
        <a:solidFill>
          <a:schemeClr val="accent3"/>
        </a:solidFill>
      </dgm:spPr>
      <dgm:t>
        <a:bodyPr/>
        <a:lstStyle/>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Download </a:t>
          </a:r>
          <a:r>
            <a:rPr lang="en-US" sz="1600" b="1" dirty="0" err="1" smtClean="0">
              <a:latin typeface="Times New Roman" pitchFamily="18" charset="0"/>
              <a:cs typeface="Times New Roman" pitchFamily="18" charset="0"/>
            </a:rPr>
            <a:t>Ppt’s</a:t>
          </a:r>
          <a:endParaRPr lang="en-US" sz="1600" b="1" dirty="0" smtClean="0">
            <a:latin typeface="Times New Roman" pitchFamily="18" charset="0"/>
            <a:cs typeface="Times New Roman" pitchFamily="18" charset="0"/>
          </a:endParaRPr>
        </a:p>
        <a:p>
          <a:r>
            <a:rPr lang="en-US" sz="1600" b="1" dirty="0" err="1" smtClean="0">
              <a:latin typeface="Times New Roman" pitchFamily="18" charset="0"/>
              <a:cs typeface="Times New Roman" pitchFamily="18" charset="0"/>
              <a:hlinkClick xmlns:r="http://schemas.openxmlformats.org/officeDocument/2006/relationships" r:id="" action="ppaction://hlinkfile"/>
            </a:rPr>
            <a:t>jpwebdevelopers.in</a:t>
          </a:r>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 </a:t>
          </a:r>
        </a:p>
        <a:p>
          <a:endParaRPr lang="en-US" sz="1600" b="1" dirty="0" smtClean="0">
            <a:latin typeface="Times New Roman" pitchFamily="18" charset="0"/>
            <a:cs typeface="Times New Roman" pitchFamily="18" charset="0"/>
          </a:endParaRPr>
        </a:p>
      </dgm:t>
    </dgm:pt>
    <dgm:pt modelId="{88D229F9-4D21-43C6-BE6F-6D77D01ABBBF}" type="parTrans" cxnId="{00F90982-68FF-452A-B0C2-EA212450DF06}">
      <dgm:prSet/>
      <dgm:spPr/>
      <dgm:t>
        <a:bodyPr/>
        <a:lstStyle/>
        <a:p>
          <a:endParaRPr lang="en-US"/>
        </a:p>
      </dgm:t>
    </dgm:pt>
    <dgm:pt modelId="{3F0D03C0-9E54-453D-BA78-3F31E2988E29}" type="sibTrans" cxnId="{00F90982-68FF-452A-B0C2-EA212450DF06}">
      <dgm:prSet/>
      <dgm:spPr/>
      <dgm:t>
        <a:bodyPr/>
        <a:lstStyle/>
        <a:p>
          <a:endParaRPr lang="en-US"/>
        </a:p>
      </dgm:t>
    </dgm:pt>
    <dgm:pt modelId="{13EF0E82-C6B2-4A16-9859-7CF5B5DBCF28}">
      <dgm:prSet phldrT="[Text]" custT="1"/>
      <dgm:spPr>
        <a:solidFill>
          <a:schemeClr val="accent3"/>
        </a:solidFill>
      </dgm:spPr>
      <dgm:t>
        <a:bodyPr/>
        <a:lstStyle/>
        <a:p>
          <a:r>
            <a:rPr lang="en-US" sz="1600" b="1" dirty="0" smtClean="0">
              <a:latin typeface="Times New Roman" pitchFamily="18" charset="0"/>
              <a:cs typeface="Times New Roman" pitchFamily="18" charset="0"/>
            </a:rPr>
            <a:t>Follow</a:t>
          </a:r>
          <a:r>
            <a:rPr lang="en-US" sz="1600" b="1" baseline="0" dirty="0" smtClean="0">
              <a:latin typeface="Times New Roman" pitchFamily="18" charset="0"/>
              <a:cs typeface="Times New Roman" pitchFamily="18" charset="0"/>
            </a:rPr>
            <a:t> us</a:t>
          </a:r>
        </a:p>
        <a:p>
          <a:r>
            <a:rPr lang="en-US" sz="1600" b="1" baseline="0" dirty="0" smtClean="0">
              <a:latin typeface="Times New Roman" pitchFamily="18" charset="0"/>
              <a:cs typeface="Times New Roman" pitchFamily="18" charset="0"/>
            </a:rPr>
            <a:t>@</a:t>
          </a:r>
          <a:r>
            <a:rPr lang="en-US" sz="1600" b="1" baseline="0" dirty="0" err="1" smtClean="0">
              <a:latin typeface="Times New Roman" pitchFamily="18" charset="0"/>
              <a:cs typeface="Times New Roman" pitchFamily="18" charset="0"/>
            </a:rPr>
            <a:t>jpwebdevelopers</a:t>
          </a:r>
          <a:endParaRPr lang="en-US" sz="1600" b="1" dirty="0">
            <a:latin typeface="Times New Roman" pitchFamily="18" charset="0"/>
            <a:cs typeface="Times New Roman" pitchFamily="18" charset="0"/>
          </a:endParaRPr>
        </a:p>
      </dgm:t>
    </dgm:pt>
    <dgm:pt modelId="{8C6EB4DC-C32A-4469-8464-2770CD5A0324}" type="parTrans" cxnId="{4351B468-004D-4F88-9C42-28D8CFFB7072}">
      <dgm:prSet/>
      <dgm:spPr/>
      <dgm:t>
        <a:bodyPr/>
        <a:lstStyle/>
        <a:p>
          <a:endParaRPr lang="en-US"/>
        </a:p>
      </dgm:t>
    </dgm:pt>
    <dgm:pt modelId="{8C0CC1DC-BD05-44ED-A416-AC9F9D284F34}" type="sibTrans" cxnId="{4351B468-004D-4F88-9C42-28D8CFFB7072}">
      <dgm:prSet/>
      <dgm:spPr/>
      <dgm:t>
        <a:bodyPr/>
        <a:lstStyle/>
        <a:p>
          <a:endParaRPr lang="en-US"/>
        </a:p>
      </dgm:t>
    </dgm:pt>
    <dgm:pt modelId="{4DC54B56-51D3-4B1A-8860-C322E4157BDB}">
      <dgm:prSet phldrT="[Text]" custT="1"/>
      <dgm:spPr>
        <a:solidFill>
          <a:schemeClr val="accent3"/>
        </a:solidFill>
      </dgm:spPr>
      <dgm:t>
        <a:bodyPr/>
        <a:lstStyle/>
        <a:p>
          <a:r>
            <a:rPr lang="en-US" sz="1600" b="1" dirty="0" smtClean="0">
              <a:latin typeface="Times New Roman" pitchFamily="18" charset="0"/>
              <a:cs typeface="Times New Roman" pitchFamily="18" charset="0"/>
            </a:rPr>
            <a:t>Email</a:t>
          </a:r>
        </a:p>
        <a:p>
          <a:r>
            <a:rPr lang="en-US" sz="1600" b="1" dirty="0" smtClean="0">
              <a:latin typeface="Times New Roman" pitchFamily="18" charset="0"/>
              <a:cs typeface="Times New Roman" pitchFamily="18" charset="0"/>
            </a:rPr>
            <a:t>jpdevelopers2020@gmail.com</a:t>
          </a:r>
          <a:endParaRPr lang="en-US" sz="1600" b="1" dirty="0">
            <a:latin typeface="Times New Roman" pitchFamily="18" charset="0"/>
            <a:cs typeface="Times New Roman" pitchFamily="18" charset="0"/>
          </a:endParaRPr>
        </a:p>
      </dgm:t>
    </dgm:pt>
    <dgm:pt modelId="{F125A302-A767-42AF-9967-E38F454E25DA}" type="parTrans" cxnId="{FAB45560-D5A9-4109-B877-32E776E53C74}">
      <dgm:prSet/>
      <dgm:spPr/>
      <dgm:t>
        <a:bodyPr/>
        <a:lstStyle/>
        <a:p>
          <a:endParaRPr lang="en-US"/>
        </a:p>
      </dgm:t>
    </dgm:pt>
    <dgm:pt modelId="{D55B990F-8E08-46D7-9749-D448F16B87AC}" type="sibTrans" cxnId="{FAB45560-D5A9-4109-B877-32E776E53C74}">
      <dgm:prSet/>
      <dgm:spPr/>
      <dgm:t>
        <a:bodyPr/>
        <a:lstStyle/>
        <a:p>
          <a:endParaRPr lang="en-US"/>
        </a:p>
      </dgm:t>
    </dgm:pt>
    <dgm:pt modelId="{85DB9DD6-E2AB-4CEE-8493-802790F0358E}" type="pres">
      <dgm:prSet presAssocID="{C58CDDFA-7AA6-46F1-9586-6E3A30B365E8}" presName="linearFlow" presStyleCnt="0">
        <dgm:presLayoutVars>
          <dgm:dir/>
          <dgm:resizeHandles val="exact"/>
        </dgm:presLayoutVars>
      </dgm:prSet>
      <dgm:spPr/>
    </dgm:pt>
    <dgm:pt modelId="{CADAD9DD-C283-4402-82D2-4856B414ECCB}" type="pres">
      <dgm:prSet presAssocID="{AEA7675B-7841-416E-B520-375A160CF870}" presName="composite" presStyleCnt="0"/>
      <dgm:spPr/>
    </dgm:pt>
    <dgm:pt modelId="{0A0F42B6-4ABE-4BDC-B5FC-F7C1FF647A81}" type="pres">
      <dgm:prSet presAssocID="{AEA7675B-7841-416E-B520-375A160CF870}" presName="imgShp" presStyleLbl="fgImgPlace1" presStyleIdx="0" presStyleCnt="3"/>
      <dgm:spPr>
        <a:blipFill rotWithShape="0">
          <a:blip xmlns:r="http://schemas.openxmlformats.org/officeDocument/2006/relationships" r:embed="rId1"/>
          <a:stretch>
            <a:fillRect/>
          </a:stretch>
        </a:blipFill>
      </dgm:spPr>
      <dgm:t>
        <a:bodyPr/>
        <a:lstStyle/>
        <a:p>
          <a:endParaRPr lang="en-US"/>
        </a:p>
      </dgm:t>
    </dgm:pt>
    <dgm:pt modelId="{C32E1507-DB17-49B1-BE0C-D3A55C1519AC}" type="pres">
      <dgm:prSet presAssocID="{AEA7675B-7841-416E-B520-375A160CF870}" presName="txShp" presStyleLbl="node1" presStyleIdx="0" presStyleCnt="3" custLinFactNeighborX="8381" custLinFactNeighborY="6161">
        <dgm:presLayoutVars>
          <dgm:bulletEnabled val="1"/>
        </dgm:presLayoutVars>
      </dgm:prSet>
      <dgm:spPr/>
      <dgm:t>
        <a:bodyPr/>
        <a:lstStyle/>
        <a:p>
          <a:endParaRPr lang="en-US"/>
        </a:p>
      </dgm:t>
    </dgm:pt>
    <dgm:pt modelId="{F9333C05-41A8-4E5B-AE19-CE7CA07E3F92}" type="pres">
      <dgm:prSet presAssocID="{3F0D03C0-9E54-453D-BA78-3F31E2988E29}" presName="spacing" presStyleCnt="0"/>
      <dgm:spPr/>
    </dgm:pt>
    <dgm:pt modelId="{8FE18FA7-A08E-4180-B99F-A59DEEEA733D}" type="pres">
      <dgm:prSet presAssocID="{13EF0E82-C6B2-4A16-9859-7CF5B5DBCF28}" presName="composite" presStyleCnt="0"/>
      <dgm:spPr/>
    </dgm:pt>
    <dgm:pt modelId="{13DF61EA-19F8-47F4-89BD-C17DDCA42092}" type="pres">
      <dgm:prSet presAssocID="{13EF0E82-C6B2-4A16-9859-7CF5B5DBCF28}" presName="imgShp" presStyleLbl="fgImgPlace1" presStyleIdx="1" presStyleCnt="3"/>
      <dgm:spPr>
        <a:blipFill rotWithShape="0">
          <a:blip xmlns:r="http://schemas.openxmlformats.org/officeDocument/2006/relationships" r:embed="rId2"/>
          <a:stretch>
            <a:fillRect/>
          </a:stretch>
        </a:blipFill>
      </dgm:spPr>
    </dgm:pt>
    <dgm:pt modelId="{7B32BBCF-AADF-4350-9D06-5C420B85B144}" type="pres">
      <dgm:prSet presAssocID="{13EF0E82-C6B2-4A16-9859-7CF5B5DBCF28}" presName="txShp" presStyleLbl="node1" presStyleIdx="1" presStyleCnt="3">
        <dgm:presLayoutVars>
          <dgm:bulletEnabled val="1"/>
        </dgm:presLayoutVars>
      </dgm:prSet>
      <dgm:spPr/>
      <dgm:t>
        <a:bodyPr/>
        <a:lstStyle/>
        <a:p>
          <a:endParaRPr lang="en-US"/>
        </a:p>
      </dgm:t>
    </dgm:pt>
    <dgm:pt modelId="{A374E76C-A322-464A-A20F-F6256A80CFD6}" type="pres">
      <dgm:prSet presAssocID="{8C0CC1DC-BD05-44ED-A416-AC9F9D284F34}" presName="spacing" presStyleCnt="0"/>
      <dgm:spPr/>
    </dgm:pt>
    <dgm:pt modelId="{182CCEFC-6651-41BB-8BB6-A22EE312A610}" type="pres">
      <dgm:prSet presAssocID="{4DC54B56-51D3-4B1A-8860-C322E4157BDB}" presName="composite" presStyleCnt="0"/>
      <dgm:spPr/>
    </dgm:pt>
    <dgm:pt modelId="{3F7D63F4-A4A8-494F-8205-DCFBFCE75E6E}" type="pres">
      <dgm:prSet presAssocID="{4DC54B56-51D3-4B1A-8860-C322E4157BDB}" presName="imgShp" presStyleLbl="fgImgPlace1" presStyleIdx="2" presStyleCnt="3"/>
      <dgm:spPr>
        <a:blipFill rotWithShape="0">
          <a:blip xmlns:r="http://schemas.openxmlformats.org/officeDocument/2006/relationships" r:embed="rId3"/>
          <a:stretch>
            <a:fillRect/>
          </a:stretch>
        </a:blipFill>
      </dgm:spPr>
    </dgm:pt>
    <dgm:pt modelId="{009FFAFA-DF41-4944-B2F9-F199CC8B8EC3}" type="pres">
      <dgm:prSet presAssocID="{4DC54B56-51D3-4B1A-8860-C322E4157BDB}" presName="txShp" presStyleLbl="node1" presStyleIdx="2" presStyleCnt="3">
        <dgm:presLayoutVars>
          <dgm:bulletEnabled val="1"/>
        </dgm:presLayoutVars>
      </dgm:prSet>
      <dgm:spPr/>
      <dgm:t>
        <a:bodyPr/>
        <a:lstStyle/>
        <a:p>
          <a:endParaRPr lang="en-US"/>
        </a:p>
      </dgm:t>
    </dgm:pt>
  </dgm:ptLst>
  <dgm:cxnLst>
    <dgm:cxn modelId="{6D709261-99F9-4815-81B4-D641FD315BFF}" type="presOf" srcId="{AEA7675B-7841-416E-B520-375A160CF870}" destId="{C32E1507-DB17-49B1-BE0C-D3A55C1519AC}" srcOrd="0" destOrd="0" presId="urn:microsoft.com/office/officeart/2005/8/layout/vList3"/>
    <dgm:cxn modelId="{FAB45560-D5A9-4109-B877-32E776E53C74}" srcId="{C58CDDFA-7AA6-46F1-9586-6E3A30B365E8}" destId="{4DC54B56-51D3-4B1A-8860-C322E4157BDB}" srcOrd="2" destOrd="0" parTransId="{F125A302-A767-42AF-9967-E38F454E25DA}" sibTransId="{D55B990F-8E08-46D7-9749-D448F16B87AC}"/>
    <dgm:cxn modelId="{00F90982-68FF-452A-B0C2-EA212450DF06}" srcId="{C58CDDFA-7AA6-46F1-9586-6E3A30B365E8}" destId="{AEA7675B-7841-416E-B520-375A160CF870}" srcOrd="0" destOrd="0" parTransId="{88D229F9-4D21-43C6-BE6F-6D77D01ABBBF}" sibTransId="{3F0D03C0-9E54-453D-BA78-3F31E2988E29}"/>
    <dgm:cxn modelId="{4351B468-004D-4F88-9C42-28D8CFFB7072}" srcId="{C58CDDFA-7AA6-46F1-9586-6E3A30B365E8}" destId="{13EF0E82-C6B2-4A16-9859-7CF5B5DBCF28}" srcOrd="1" destOrd="0" parTransId="{8C6EB4DC-C32A-4469-8464-2770CD5A0324}" sibTransId="{8C0CC1DC-BD05-44ED-A416-AC9F9D284F34}"/>
    <dgm:cxn modelId="{0243CFB3-7720-4725-9C23-B595087C2DD4}" type="presOf" srcId="{13EF0E82-C6B2-4A16-9859-7CF5B5DBCF28}" destId="{7B32BBCF-AADF-4350-9D06-5C420B85B144}" srcOrd="0" destOrd="0" presId="urn:microsoft.com/office/officeart/2005/8/layout/vList3"/>
    <dgm:cxn modelId="{08B3835D-2371-44BC-8600-662FE160DC0C}" type="presOf" srcId="{C58CDDFA-7AA6-46F1-9586-6E3A30B365E8}" destId="{85DB9DD6-E2AB-4CEE-8493-802790F0358E}" srcOrd="0" destOrd="0" presId="urn:microsoft.com/office/officeart/2005/8/layout/vList3"/>
    <dgm:cxn modelId="{B6073C52-21D8-48E1-ADBA-12C1A33C8D4E}" type="presOf" srcId="{4DC54B56-51D3-4B1A-8860-C322E4157BDB}" destId="{009FFAFA-DF41-4944-B2F9-F199CC8B8EC3}" srcOrd="0" destOrd="0" presId="urn:microsoft.com/office/officeart/2005/8/layout/vList3"/>
    <dgm:cxn modelId="{1D5499A7-736E-4045-996C-642586C1596B}" type="presParOf" srcId="{85DB9DD6-E2AB-4CEE-8493-802790F0358E}" destId="{CADAD9DD-C283-4402-82D2-4856B414ECCB}" srcOrd="0" destOrd="0" presId="urn:microsoft.com/office/officeart/2005/8/layout/vList3"/>
    <dgm:cxn modelId="{A8D7ED99-C85D-4A18-A077-29FC1E9F1A49}" type="presParOf" srcId="{CADAD9DD-C283-4402-82D2-4856B414ECCB}" destId="{0A0F42B6-4ABE-4BDC-B5FC-F7C1FF647A81}" srcOrd="0" destOrd="0" presId="urn:microsoft.com/office/officeart/2005/8/layout/vList3"/>
    <dgm:cxn modelId="{E33024C5-D6ED-4E59-BA69-62D1508F7B50}" type="presParOf" srcId="{CADAD9DD-C283-4402-82D2-4856B414ECCB}" destId="{C32E1507-DB17-49B1-BE0C-D3A55C1519AC}" srcOrd="1" destOrd="0" presId="urn:microsoft.com/office/officeart/2005/8/layout/vList3"/>
    <dgm:cxn modelId="{9E101E21-1BBA-4E09-85BE-E9712FE251BE}" type="presParOf" srcId="{85DB9DD6-E2AB-4CEE-8493-802790F0358E}" destId="{F9333C05-41A8-4E5B-AE19-CE7CA07E3F92}" srcOrd="1" destOrd="0" presId="urn:microsoft.com/office/officeart/2005/8/layout/vList3"/>
    <dgm:cxn modelId="{6519280A-E577-4D11-A53C-E55D5BBBD0DF}" type="presParOf" srcId="{85DB9DD6-E2AB-4CEE-8493-802790F0358E}" destId="{8FE18FA7-A08E-4180-B99F-A59DEEEA733D}" srcOrd="2" destOrd="0" presId="urn:microsoft.com/office/officeart/2005/8/layout/vList3"/>
    <dgm:cxn modelId="{09625604-0971-4643-BD2A-9B2720B5DB27}" type="presParOf" srcId="{8FE18FA7-A08E-4180-B99F-A59DEEEA733D}" destId="{13DF61EA-19F8-47F4-89BD-C17DDCA42092}" srcOrd="0" destOrd="0" presId="urn:microsoft.com/office/officeart/2005/8/layout/vList3"/>
    <dgm:cxn modelId="{74E6CAF6-0083-4297-A54C-06EA156049F0}" type="presParOf" srcId="{8FE18FA7-A08E-4180-B99F-A59DEEEA733D}" destId="{7B32BBCF-AADF-4350-9D06-5C420B85B144}" srcOrd="1" destOrd="0" presId="urn:microsoft.com/office/officeart/2005/8/layout/vList3"/>
    <dgm:cxn modelId="{4958D130-2768-46AA-A138-232751F0F823}" type="presParOf" srcId="{85DB9DD6-E2AB-4CEE-8493-802790F0358E}" destId="{A374E76C-A322-464A-A20F-F6256A80CFD6}" srcOrd="3" destOrd="0" presId="urn:microsoft.com/office/officeart/2005/8/layout/vList3"/>
    <dgm:cxn modelId="{335AEC5A-C16E-4C57-BD42-DA07F4A74546}" type="presParOf" srcId="{85DB9DD6-E2AB-4CEE-8493-802790F0358E}" destId="{182CCEFC-6651-41BB-8BB6-A22EE312A610}" srcOrd="4" destOrd="0" presId="urn:microsoft.com/office/officeart/2005/8/layout/vList3"/>
    <dgm:cxn modelId="{461DC676-FF41-4B4E-9E6A-416A7033EF29}" type="presParOf" srcId="{182CCEFC-6651-41BB-8BB6-A22EE312A610}" destId="{3F7D63F4-A4A8-494F-8205-DCFBFCE75E6E}" srcOrd="0" destOrd="0" presId="urn:microsoft.com/office/officeart/2005/8/layout/vList3"/>
    <dgm:cxn modelId="{3E892716-9E05-4BCA-B1A1-26D2F98C0F19}" type="presParOf" srcId="{182CCEFC-6651-41BB-8BB6-A22EE312A610}" destId="{009FFAFA-DF41-4944-B2F9-F199CC8B8EC3}" srcOrd="1" destOrd="0" presId="urn:microsoft.com/office/officeart/2005/8/layout/vList3"/>
  </dgm:cxnLst>
  <dgm:bg>
    <a:effectLst>
      <a:innerShdw blurRad="63500" dist="50800" dir="16200000">
        <a:prstClr val="black">
          <a:alpha val="50000"/>
        </a:prstClr>
      </a:innerShdw>
    </a:effectLst>
  </dgm:bg>
  <dgm:whole/>
</dgm:dataModel>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E22E79-EDB4-4365-BB3C-58FFCA255501}" type="datetimeFigureOut">
              <a:rPr lang="en-US" smtClean="0"/>
              <a:t>6/22/2021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0D8DA3-77EC-46E2-B28E-35A4A5D6184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A62A16-B6C3-4C0C-A992-ED3F60BFF34F}"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310768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CC955-0390-4115-8E77-1E5E5ACB7F90}"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364738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8DE66CB-62AE-4CA1-AC72-E6681DAD22DE}"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279283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A50401-BF5D-46A8-8532-D4D6063C4491}"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50918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A4C96B-CA23-4A8C-8098-AFF0DFB6009D}"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89215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560D08-2321-49AC-A161-E044120516A3}"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8482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9BBC2B-0404-4A92-BDA8-5AD3E2EA73A4}" type="datetime1">
              <a:rPr lang="en-US" smtClean="0"/>
              <a:t>6/22/2021</a:t>
            </a:fld>
            <a:endParaRPr lang="en-US"/>
          </a:p>
        </p:txBody>
      </p:sp>
      <p:sp>
        <p:nvSpPr>
          <p:cNvPr id="8" name="Footer Placeholder 7"/>
          <p:cNvSpPr>
            <a:spLocks noGrp="1"/>
          </p:cNvSpPr>
          <p:nvPr>
            <p:ph type="ftr" sz="quarter" idx="11"/>
          </p:nvPr>
        </p:nvSpPr>
        <p:spPr/>
        <p:txBody>
          <a:bodyPr/>
          <a:lstStyle/>
          <a:p>
            <a:r>
              <a:rPr lang="en-US" smtClean="0"/>
              <a:t>Powered by- jpwebdevelopers</a:t>
            </a:r>
            <a:endParaRPr lang="en-US"/>
          </a:p>
        </p:txBody>
      </p:sp>
      <p:sp>
        <p:nvSpPr>
          <p:cNvPr id="9" name="Slide Number Placeholder 8"/>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72305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82FBD25-A5BA-4BBD-B088-40A17011817D}" type="datetime1">
              <a:rPr lang="en-US" smtClean="0"/>
              <a:t>6/22/2021</a:t>
            </a:fld>
            <a:endParaRPr lang="en-US"/>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
        <p:nvSpPr>
          <p:cNvPr id="5" name="Slide Number Placeholder 4"/>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95894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4201E9-FE85-4159-840C-C1EB75F989B1}" type="datetime1">
              <a:rPr lang="en-US" smtClean="0"/>
              <a:t>6/22/2021</a:t>
            </a:fld>
            <a:endParaRPr lang="en-US"/>
          </a:p>
        </p:txBody>
      </p:sp>
      <p:sp>
        <p:nvSpPr>
          <p:cNvPr id="3" name="Footer Placeholder 2"/>
          <p:cNvSpPr>
            <a:spLocks noGrp="1"/>
          </p:cNvSpPr>
          <p:nvPr>
            <p:ph type="ftr" sz="quarter" idx="11"/>
          </p:nvPr>
        </p:nvSpPr>
        <p:spPr/>
        <p:txBody>
          <a:bodyPr/>
          <a:lstStyle/>
          <a:p>
            <a:r>
              <a:rPr lang="en-US" smtClean="0"/>
              <a:t>Powered by- jpwebdevelopers</a:t>
            </a:r>
            <a:endParaRPr lang="en-US"/>
          </a:p>
        </p:txBody>
      </p:sp>
      <p:sp>
        <p:nvSpPr>
          <p:cNvPr id="4" name="Slide Number Placeholder 3"/>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384510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CF3F82-700A-49D2-BAC5-B2A3A7AA33FF}"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271498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0F190C-5A6C-4D00-9751-AA8593ADB48F}"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368936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95F64-FD07-4D5A-9513-DB31F0261F39}" type="datetime1">
              <a:rPr lang="en-US" smtClean="0"/>
              <a:t>6/22/2021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Powered by- jpwebdevelopers</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53D96-8025-4363-BA28-FB52EDF90F64}" type="slidenum">
              <a:rPr lang="en-US" smtClean="0"/>
              <a:pPr/>
              <a:t>‹#›</a:t>
            </a:fld>
            <a:endParaRPr lang="en-US"/>
          </a:p>
        </p:txBody>
      </p:sp>
    </p:spTree>
    <p:extLst>
      <p:ext uri="{BB962C8B-B14F-4D97-AF65-F5344CB8AC3E}">
        <p14:creationId xmlns="" xmlns:p14="http://schemas.microsoft.com/office/powerpoint/2010/main" val="1205886065"/>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endPar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buNone/>
            </a:pPr>
            <a:r>
              <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rPr>
              <a:t>PRESENTATION </a:t>
            </a:r>
            <a:r>
              <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rPr>
              <a:t>On</a:t>
            </a:r>
            <a:endPar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t>Powered by- </a:t>
            </a:r>
            <a:r>
              <a:rPr lang="en-US" dirty="0" err="1" smtClean="0"/>
              <a:t>jpwebdevelopers</a:t>
            </a:r>
            <a:endParaRPr lang="en-US" dirty="0"/>
          </a:p>
        </p:txBody>
      </p:sp>
      <p:sp>
        <p:nvSpPr>
          <p:cNvPr id="5" name="Rectangle 4"/>
          <p:cNvSpPr/>
          <p:nvPr/>
        </p:nvSpPr>
        <p:spPr>
          <a:xfrm>
            <a:off x="1714480" y="3286124"/>
            <a:ext cx="5643602" cy="769441"/>
          </a:xfrm>
          <a:prstGeom prst="rect">
            <a:avLst/>
          </a:prstGeom>
          <a:noFill/>
        </p:spPr>
        <p:txBody>
          <a:bodyPr wrap="square" lIns="91440" tIns="45720" rIns="91440" bIns="45720">
            <a:spAutoFit/>
          </a:bodyPr>
          <a:lstStyle/>
          <a:p>
            <a:pPr algn="ctr"/>
            <a:r>
              <a:rPr lang="en-IN"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SPIRAL MODEL</a:t>
            </a:r>
            <a:endParaRPr lang="en-US" sz="4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latin typeface="Times New Roman" pitchFamily="18" charset="0"/>
                <a:cs typeface="Times New Roman" pitchFamily="18" charset="0"/>
              </a:rPr>
              <a:t>A spiral model has 4 phases described below</a:t>
            </a:r>
            <a:r>
              <a:rPr lang="en-US" b="1" dirty="0"/>
              <a:t>:</a:t>
            </a:r>
            <a:endParaRPr lang="en-US" dirty="0"/>
          </a:p>
        </p:txBody>
      </p:sp>
      <p:sp>
        <p:nvSpPr>
          <p:cNvPr id="3" name="Content Placeholder 2"/>
          <p:cNvSpPr>
            <a:spLocks noGrp="1"/>
          </p:cNvSpPr>
          <p:nvPr>
            <p:ph idx="1"/>
          </p:nvPr>
        </p:nvSpPr>
        <p:spPr/>
        <p:txBody>
          <a:bodyPr/>
          <a:lstStyle/>
          <a:p>
            <a:pPr>
              <a:buNone/>
            </a:pPr>
            <a:endParaRPr lang="en-US" dirty="0"/>
          </a:p>
          <a:p>
            <a:r>
              <a:rPr lang="en-US" dirty="0">
                <a:latin typeface="Times New Roman" pitchFamily="18" charset="0"/>
                <a:cs typeface="Times New Roman" pitchFamily="18" charset="0"/>
              </a:rPr>
              <a:t>Planning phase</a:t>
            </a:r>
          </a:p>
          <a:p>
            <a:r>
              <a:rPr lang="en-US" dirty="0">
                <a:latin typeface="Times New Roman" pitchFamily="18" charset="0"/>
                <a:cs typeface="Times New Roman" pitchFamily="18" charset="0"/>
              </a:rPr>
              <a:t>Risk analysis phase</a:t>
            </a:r>
          </a:p>
          <a:p>
            <a:r>
              <a:rPr lang="en-US" dirty="0">
                <a:latin typeface="Times New Roman" pitchFamily="18" charset="0"/>
                <a:cs typeface="Times New Roman" pitchFamily="18" charset="0"/>
              </a:rPr>
              <a:t>Engineering phase</a:t>
            </a:r>
          </a:p>
          <a:p>
            <a:r>
              <a:rPr lang="en-US" dirty="0">
                <a:latin typeface="Times New Roman" pitchFamily="18" charset="0"/>
                <a:cs typeface="Times New Roman" pitchFamily="18" charset="0"/>
              </a:rPr>
              <a:t>Evaluation phase.</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spiral-model-sdlc.png"/>
          <p:cNvPicPr>
            <a:picLocks noGrp="1" noChangeAspect="1" noChangeArrowheads="1"/>
          </p:cNvPicPr>
          <p:nvPr>
            <p:ph idx="1"/>
          </p:nvPr>
        </p:nvPicPr>
        <p:blipFill>
          <a:blip r:embed="rId2" cstate="print"/>
          <a:stretch>
            <a:fillRect/>
          </a:stretch>
        </p:blipFill>
        <p:spPr bwMode="auto">
          <a:xfrm>
            <a:off x="381000" y="381000"/>
            <a:ext cx="8305800" cy="6096000"/>
          </a:xfrm>
          <a:prstGeom prst="rect">
            <a:avLst/>
          </a:prstGeom>
          <a:noFill/>
        </p:spPr>
      </p:pic>
      <p:sp>
        <p:nvSpPr>
          <p:cNvPr id="3" name="Footer Placeholder 2"/>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
            </a:r>
            <a:br>
              <a:rPr lang="en-US" u="sng" dirty="0" smtClean="0"/>
            </a:br>
            <a:r>
              <a:rPr lang="en-US" u="sng" dirty="0" smtClean="0"/>
              <a:t/>
            </a:r>
            <a:br>
              <a:rPr lang="en-US" u="sng" dirty="0" smtClean="0"/>
            </a:br>
            <a:r>
              <a:rPr lang="en-US" sz="4900" b="1" u="sng" dirty="0" smtClean="0">
                <a:latin typeface="Times New Roman" pitchFamily="18" charset="0"/>
                <a:cs typeface="Times New Roman" pitchFamily="18" charset="0"/>
              </a:rPr>
              <a:t>1. Planning</a:t>
            </a:r>
            <a:r>
              <a:rPr lang="en-US" u="sng" dirty="0" smtClean="0"/>
              <a:t>:-</a:t>
            </a:r>
            <a:br>
              <a:rPr lang="en-US" u="sng" dirty="0" smtClean="0"/>
            </a:br>
            <a:r>
              <a:rPr lang="en-US" u="sng" dirty="0" smtClean="0"/>
              <a:t/>
            </a:r>
            <a:br>
              <a:rPr lang="en-US" u="sng" dirty="0" smtClean="0"/>
            </a:b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Gathering of requirements through consistent interaction with the client and stakeholders.</a:t>
            </a:r>
          </a:p>
          <a:p>
            <a:r>
              <a:rPr lang="en-US" dirty="0" smtClean="0">
                <a:latin typeface="Times New Roman" pitchFamily="18" charset="0"/>
                <a:cs typeface="Times New Roman" pitchFamily="18" charset="0"/>
              </a:rPr>
              <a:t>Feasibility study.</a:t>
            </a:r>
          </a:p>
          <a:p>
            <a:r>
              <a:rPr lang="en-US" dirty="0" smtClean="0">
                <a:latin typeface="Times New Roman" pitchFamily="18" charset="0"/>
                <a:cs typeface="Times New Roman" pitchFamily="18" charset="0"/>
              </a:rPr>
              <a:t>Study and analysis of these requirements, to estimate the budget, resource, time, etc., required in the software development.</a:t>
            </a:r>
          </a:p>
          <a:p>
            <a:pPr>
              <a:buNone/>
            </a:pP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2. </a:t>
            </a:r>
            <a:r>
              <a:rPr lang="en-US" b="1" u="sng" dirty="0" smtClean="0">
                <a:latin typeface="Times New Roman" pitchFamily="18" charset="0"/>
                <a:cs typeface="Times New Roman" pitchFamily="18" charset="0"/>
              </a:rPr>
              <a:t>Risk Analysis:-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This Phase Identify and resolve all the possible risks in the project Development.</a:t>
            </a:r>
          </a:p>
          <a:p>
            <a:pPr>
              <a:buFont typeface="Wingdings" pitchFamily="2" charset="2"/>
              <a:buChar char="Ø"/>
            </a:pPr>
            <a:r>
              <a:rPr lang="en-US" smtClean="0">
                <a:latin typeface="Times New Roman" pitchFamily="18" charset="0"/>
                <a:cs typeface="Times New Roman" pitchFamily="18" charset="0"/>
              </a:rPr>
              <a:t> </a:t>
            </a:r>
            <a:r>
              <a:rPr lang="en-US" dirty="0" smtClean="0">
                <a:latin typeface="Times New Roman" pitchFamily="18" charset="0"/>
                <a:cs typeface="Times New Roman" pitchFamily="18" charset="0"/>
              </a:rPr>
              <a:t>In the</a:t>
            </a:r>
            <a:r>
              <a:rPr lang="en-US" b="1" dirty="0" smtClean="0">
                <a:latin typeface="Times New Roman" pitchFamily="18" charset="0"/>
                <a:cs typeface="Times New Roman" pitchFamily="18" charset="0"/>
              </a:rPr>
              <a:t> risk analysis phase</a:t>
            </a:r>
            <a:r>
              <a:rPr lang="en-US" dirty="0" smtClean="0">
                <a:latin typeface="Times New Roman" pitchFamily="18" charset="0"/>
                <a:cs typeface="Times New Roman" pitchFamily="18" charset="0"/>
              </a:rPr>
              <a:t>, a process is undertaken to identify risk and alternate solutions.  A prototype is produced at the end of the risk analysis phase. If any risk is found during the risk analysis then alternate solutions are suggested and implemented.</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randomBa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
            </a:r>
            <a:br>
              <a:rPr lang="en-US" u="sng" dirty="0" smtClean="0"/>
            </a:br>
            <a:r>
              <a:rPr lang="en-US" b="1" dirty="0" smtClean="0">
                <a:latin typeface="Times New Roman" pitchFamily="18" charset="0"/>
                <a:cs typeface="Times New Roman" pitchFamily="18" charset="0"/>
              </a:rPr>
              <a:t>3.  </a:t>
            </a:r>
            <a:r>
              <a:rPr lang="en-US" b="1" u="sng" dirty="0" smtClean="0">
                <a:latin typeface="Times New Roman" pitchFamily="18" charset="0"/>
                <a:cs typeface="Times New Roman" pitchFamily="18" charset="0"/>
              </a:rPr>
              <a:t>Development &amp; Test:-</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It is an important phase of this model, where all the requirements, strategies and plans are implemented and executed, so as to develop the software product.</a:t>
            </a:r>
          </a:p>
          <a:p>
            <a:r>
              <a:rPr lang="en-US" dirty="0" smtClean="0">
                <a:latin typeface="Times New Roman" pitchFamily="18" charset="0"/>
                <a:cs typeface="Times New Roman" pitchFamily="18" charset="0"/>
              </a:rPr>
              <a:t>It includes testing, coding and deploying software at the customer site</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Times New Roman" pitchFamily="18" charset="0"/>
                <a:cs typeface="Times New Roman" pitchFamily="18" charset="0"/>
              </a:rPr>
              <a:t>4. </a:t>
            </a:r>
            <a:r>
              <a:rPr lang="en-US" b="1" u="sng" dirty="0" smtClean="0">
                <a:latin typeface="Times New Roman" pitchFamily="18" charset="0"/>
                <a:cs typeface="Times New Roman" pitchFamily="18" charset="0"/>
              </a:rPr>
              <a:t>Evaluation</a:t>
            </a:r>
            <a:r>
              <a:rPr lang="en-US" b="1" u="sng" dirty="0" smtClean="0"/>
              <a:t>:-</a:t>
            </a:r>
            <a:endParaRPr lang="en-US" b="1" dirty="0"/>
          </a:p>
        </p:txBody>
      </p:sp>
      <p:sp>
        <p:nvSpPr>
          <p:cNvPr id="3" name="Content Placeholder 2"/>
          <p:cNvSpPr>
            <a:spLocks noGrp="1"/>
          </p:cNvSpPr>
          <p:nvPr>
            <p:ph idx="1"/>
          </p:nvPr>
        </p:nvSpPr>
        <p:spPr/>
        <p:txBody>
          <a:bodyPr>
            <a:normAutofit/>
          </a:bodyPr>
          <a:lstStyle/>
          <a:p>
            <a:pPr>
              <a:buNone/>
            </a:pPr>
            <a:endParaRPr lang="en-US" u="sng" dirty="0" smtClean="0"/>
          </a:p>
          <a:p>
            <a:pPr algn="just">
              <a:buNone/>
            </a:pPr>
            <a:r>
              <a:rPr lang="en-US" dirty="0" smtClean="0">
                <a:latin typeface="Times New Roman" pitchFamily="18" charset="0"/>
                <a:cs typeface="Times New Roman" pitchFamily="18" charset="0"/>
              </a:rPr>
              <a:t>   This phase involves the software product interaction with the customers, who assess them and accordingly, provide their feedbacks, which helps in determining the requirements or features that needs to be added or removed from the software. </a:t>
            </a:r>
          </a:p>
          <a:p>
            <a:pPr algn="ctr">
              <a:buNone/>
            </a:pPr>
            <a:r>
              <a:rPr lang="en-US" dirty="0" smtClean="0">
                <a:latin typeface="Times New Roman" pitchFamily="18" charset="0"/>
                <a:cs typeface="Times New Roman" pitchFamily="18" charset="0"/>
              </a:rPr>
              <a:t>This phase is very much similar to Testing phase.</a:t>
            </a:r>
          </a:p>
          <a:p>
            <a:pPr>
              <a:buNone/>
            </a:pP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u="sng" dirty="0" smtClean="0">
                <a:latin typeface="Times New Roman" pitchFamily="18" charset="0"/>
                <a:cs typeface="Times New Roman" pitchFamily="18" charset="0"/>
              </a:rPr>
              <a:t>Advantages</a:t>
            </a:r>
            <a:r>
              <a:rPr lang="en-US" b="0" dirty="0" smtClean="0"/>
              <a:t/>
            </a:r>
            <a:br>
              <a:rPr lang="en-US" b="0" dirty="0" smtClean="0"/>
            </a:br>
            <a:endParaRPr lang="en-US" dirty="0"/>
          </a:p>
        </p:txBody>
      </p:sp>
      <p:sp>
        <p:nvSpPr>
          <p:cNvPr id="3" name="Content Placeholder 2"/>
          <p:cNvSpPr>
            <a:spLocks noGrp="1"/>
          </p:cNvSpPr>
          <p:nvPr>
            <p:ph idx="1"/>
          </p:nvPr>
        </p:nvSpPr>
        <p:spPr/>
        <p:txBody>
          <a:bodyPr>
            <a:noAutofit/>
          </a:bodyPr>
          <a:lstStyle/>
          <a:p>
            <a:r>
              <a:rPr lang="en-US" sz="2800" dirty="0" smtClean="0">
                <a:latin typeface="Times New Roman" pitchFamily="18" charset="0"/>
                <a:cs typeface="Times New Roman" pitchFamily="18" charset="0"/>
              </a:rPr>
              <a:t>High amount of risk analysis .</a:t>
            </a:r>
          </a:p>
          <a:p>
            <a:r>
              <a:rPr lang="en-US" sz="2800" dirty="0" smtClean="0">
                <a:latin typeface="Times New Roman" pitchFamily="18" charset="0"/>
                <a:cs typeface="Times New Roman" pitchFamily="18" charset="0"/>
              </a:rPr>
              <a:t>Good for large and mission-critical projects.</a:t>
            </a:r>
          </a:p>
          <a:p>
            <a:r>
              <a:rPr lang="en-US" sz="2800" dirty="0" smtClean="0">
                <a:latin typeface="Times New Roman" pitchFamily="18" charset="0"/>
                <a:cs typeface="Times New Roman" pitchFamily="18" charset="0"/>
              </a:rPr>
              <a:t>Flexibility in Requirements.</a:t>
            </a:r>
          </a:p>
          <a:p>
            <a:r>
              <a:rPr lang="en-US" sz="2800" dirty="0" smtClean="0">
                <a:latin typeface="Times New Roman" pitchFamily="18" charset="0"/>
                <a:cs typeface="Times New Roman" pitchFamily="18" charset="0"/>
              </a:rPr>
              <a:t>Customer Satisfaction.</a:t>
            </a:r>
          </a:p>
          <a:p>
            <a:r>
              <a:rPr lang="en-US" sz="2800" dirty="0" smtClean="0">
                <a:latin typeface="Times New Roman" pitchFamily="18" charset="0"/>
                <a:cs typeface="Times New Roman" pitchFamily="18" charset="0"/>
              </a:rPr>
              <a:t>Larger projects / software are created and handled in a strategic way</a:t>
            </a:r>
          </a:p>
          <a:p>
            <a:r>
              <a:rPr lang="en-US" sz="2800" dirty="0" smtClean="0">
                <a:latin typeface="Times New Roman" pitchFamily="18" charset="0"/>
                <a:cs typeface="Times New Roman" pitchFamily="18" charset="0"/>
              </a:rPr>
              <a:t>Control towards all the phases of development.</a:t>
            </a:r>
          </a:p>
          <a:p>
            <a:r>
              <a:rPr lang="en-US" sz="2800" dirty="0" smtClean="0">
                <a:latin typeface="Times New Roman" pitchFamily="18" charset="0"/>
                <a:cs typeface="Times New Roman" pitchFamily="18" charset="0"/>
              </a:rPr>
              <a:t>More and more features are added in a systematic way.</a:t>
            </a: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u="sng" dirty="0" smtClean="0">
                <a:latin typeface="Times New Roman" pitchFamily="18" charset="0"/>
                <a:cs typeface="Times New Roman" pitchFamily="18" charset="0"/>
              </a:rPr>
              <a:t>Disadvantages</a:t>
            </a:r>
            <a:r>
              <a:rPr lang="en-US" b="0" dirty="0" smtClean="0">
                <a:latin typeface="Times New Roman" pitchFamily="18" charset="0"/>
                <a:cs typeface="Times New Roman" pitchFamily="18" charset="0"/>
              </a:rPr>
              <a:t/>
            </a:r>
            <a:br>
              <a:rPr lang="en-US" b="0"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200" dirty="0" smtClean="0">
                <a:latin typeface="Times New Roman" pitchFamily="18" charset="0"/>
                <a:cs typeface="Times New Roman" pitchFamily="18" charset="0"/>
              </a:rPr>
              <a:t>Can be a costly model to use.</a:t>
            </a:r>
          </a:p>
          <a:p>
            <a:r>
              <a:rPr lang="en-US" sz="3200" dirty="0" smtClean="0">
                <a:latin typeface="Times New Roman" pitchFamily="18" charset="0"/>
                <a:cs typeface="Times New Roman" pitchFamily="18" charset="0"/>
              </a:rPr>
              <a:t>Risk analysis requires highly specific expertise.</a:t>
            </a:r>
          </a:p>
          <a:p>
            <a:r>
              <a:rPr lang="en-US" sz="3200" dirty="0" smtClean="0">
                <a:latin typeface="Times New Roman" pitchFamily="18" charset="0"/>
                <a:cs typeface="Times New Roman" pitchFamily="18" charset="0"/>
              </a:rPr>
              <a:t>Project's success is highly dependent on the risk analysis phase.</a:t>
            </a:r>
          </a:p>
          <a:p>
            <a:r>
              <a:rPr lang="en-US" sz="3200" dirty="0" smtClean="0">
                <a:latin typeface="Times New Roman" pitchFamily="18" charset="0"/>
                <a:cs typeface="Times New Roman" pitchFamily="18" charset="0"/>
              </a:rPr>
              <a:t>Doesn't work well for smaller projects.</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Times New Roman" pitchFamily="18" charset="0"/>
                <a:cs typeface="Times New Roman" pitchFamily="18" charset="0"/>
              </a:rPr>
              <a:t>Conclusion: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  This model is very good to use for larger projects where you can develop and deliver smaller prototypes and can enhance it to make the larger software. </a:t>
            </a:r>
          </a:p>
          <a:p>
            <a:pPr>
              <a:buNone/>
            </a:pPr>
            <a:r>
              <a:rPr lang="en-US" dirty="0" smtClean="0">
                <a:latin typeface="Times New Roman" pitchFamily="18" charset="0"/>
                <a:cs typeface="Times New Roman" pitchFamily="18" charset="0"/>
              </a:rPr>
              <a:t>   The implementation of this model requires experienced resources as risk analysis is a very integral part of this model and risk analysis requires expertise and as a result this model becomes costly.</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643439" y="1142984"/>
          <a:ext cx="450056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p:cNvSpPr/>
          <p:nvPr/>
        </p:nvSpPr>
        <p:spPr>
          <a:xfrm>
            <a:off x="928663" y="1357298"/>
            <a:ext cx="3313729" cy="4524315"/>
          </a:xfrm>
          <a:prstGeom prst="rect">
            <a:avLst/>
          </a:prstGeom>
          <a:noFill/>
        </p:spPr>
        <p:txBody>
          <a:bodyPr wrap="none" lIns="91440" tIns="45720" rIns="91440" bIns="45720">
            <a:spAutoFit/>
          </a:bodyPr>
          <a:lstStyle/>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Thank</a:t>
            </a:r>
          </a:p>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You</a:t>
            </a:r>
          </a:p>
          <a:p>
            <a:pPr algn="ctr"/>
            <a:endParaRPr lang="en-US" sz="9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000" fill="hold"/>
                                        <p:tgtEl>
                                          <p:spTgt spid="10"/>
                                        </p:tgtEl>
                                        <p:attrNameLst>
                                          <p:attrName>ppt_x</p:attrName>
                                        </p:attrNameLst>
                                      </p:cBhvr>
                                      <p:tavLst>
                                        <p:tav tm="0">
                                          <p:val>
                                            <p:strVal val="#ppt_x"/>
                                          </p:val>
                                        </p:tav>
                                        <p:tav tm="100000">
                                          <p:val>
                                            <p:strVal val="#ppt_x"/>
                                          </p:val>
                                        </p:tav>
                                      </p:tavLst>
                                    </p:anim>
                                    <p:anim calcmode="lin" valueType="num">
                                      <p:cBhvr additive="base">
                                        <p:cTn id="8" dur="20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2000" fill="hold"/>
                                        <p:tgtEl>
                                          <p:spTgt spid="7"/>
                                        </p:tgtEl>
                                        <p:attrNameLst>
                                          <p:attrName>ppt_x</p:attrName>
                                        </p:attrNameLst>
                                      </p:cBhvr>
                                      <p:tavLst>
                                        <p:tav tm="0">
                                          <p:val>
                                            <p:strVal val="#ppt_x"/>
                                          </p:val>
                                        </p:tav>
                                        <p:tav tm="100000">
                                          <p:val>
                                            <p:strVal val="#ppt_x"/>
                                          </p:val>
                                        </p:tav>
                                      </p:tavLst>
                                    </p:anim>
                                    <p:anim calcmode="lin" valueType="num">
                                      <p:cBhvr additive="base">
                                        <p:cTn id="12"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Contents</a:t>
            </a:r>
            <a:endParaRPr lang="en-US" dirty="0"/>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Spiral Model</a:t>
            </a:r>
          </a:p>
          <a:p>
            <a:r>
              <a:rPr lang="en-US" sz="2800" dirty="0" smtClean="0">
                <a:latin typeface="Times New Roman" pitchFamily="18" charset="0"/>
                <a:cs typeface="Times New Roman" pitchFamily="18" charset="0"/>
              </a:rPr>
              <a:t>History</a:t>
            </a:r>
          </a:p>
          <a:p>
            <a:r>
              <a:rPr lang="en-US" sz="2800" dirty="0" smtClean="0">
                <a:latin typeface="Times New Roman" pitchFamily="18" charset="0"/>
                <a:cs typeface="Times New Roman" pitchFamily="18" charset="0"/>
              </a:rPr>
              <a:t>Why to use spiral model</a:t>
            </a:r>
          </a:p>
          <a:p>
            <a:r>
              <a:rPr lang="en-US" sz="2800" dirty="0" smtClean="0">
                <a:latin typeface="Times New Roman" pitchFamily="18" charset="0"/>
                <a:cs typeface="Times New Roman" pitchFamily="18" charset="0"/>
              </a:rPr>
              <a:t>Phases</a:t>
            </a:r>
          </a:p>
          <a:p>
            <a:r>
              <a:rPr lang="en-US" sz="2800" dirty="0" smtClean="0">
                <a:latin typeface="Times New Roman" pitchFamily="18" charset="0"/>
                <a:cs typeface="Times New Roman" pitchFamily="18" charset="0"/>
              </a:rPr>
              <a:t>Advantages</a:t>
            </a:r>
          </a:p>
          <a:p>
            <a:r>
              <a:rPr lang="en-US" sz="2800" dirty="0" smtClean="0">
                <a:latin typeface="Times New Roman" pitchFamily="18" charset="0"/>
                <a:cs typeface="Times New Roman" pitchFamily="18" charset="0"/>
              </a:rPr>
              <a:t>Disadvantages</a:t>
            </a:r>
          </a:p>
          <a:p>
            <a:r>
              <a:rPr lang="en-US" sz="2800" dirty="0" smtClean="0">
                <a:latin typeface="Times New Roman" pitchFamily="18" charset="0"/>
                <a:cs typeface="Times New Roman" pitchFamily="18" charset="0"/>
              </a:rPr>
              <a:t>Conclusion</a:t>
            </a:r>
          </a:p>
          <a:p>
            <a:r>
              <a:rPr lang="en-US" sz="2800" dirty="0" smtClean="0">
                <a:latin typeface="Times New Roman" pitchFamily="18" charset="0"/>
                <a:cs typeface="Times New Roman" pitchFamily="18" charset="0"/>
              </a:rPr>
              <a:t>Comparison</a:t>
            </a:r>
          </a:p>
          <a:p>
            <a:pPr>
              <a:buNone/>
            </a:pP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smtClean="0">
                <a:effectLst/>
                <a:latin typeface="Times New Roman" pitchFamily="18" charset="0"/>
                <a:cs typeface="Times New Roman" pitchFamily="18" charset="0"/>
              </a:rPr>
              <a:t>Spiral model is the combination of Waterfall Model and Prototype Model</a:t>
            </a:r>
            <a:endParaRPr lang="en-US" sz="3200" dirty="0">
              <a:effectLst/>
              <a:latin typeface="Times New Roman" pitchFamily="18" charset="0"/>
              <a:cs typeface="Times New Roman" pitchFamily="18" charset="0"/>
            </a:endParaRPr>
          </a:p>
        </p:txBody>
      </p:sp>
      <p:pic>
        <p:nvPicPr>
          <p:cNvPr id="1026" name="Picture 2"/>
          <p:cNvPicPr>
            <a:picLocks noGrp="1" noChangeAspect="1" noChangeArrowheads="1"/>
          </p:cNvPicPr>
          <p:nvPr>
            <p:ph idx="1"/>
          </p:nvPr>
        </p:nvPicPr>
        <p:blipFill>
          <a:blip r:embed="rId2" cstate="print"/>
          <a:srcRect t="41362"/>
          <a:stretch>
            <a:fillRect/>
          </a:stretch>
        </p:blipFill>
        <p:spPr bwMode="auto">
          <a:xfrm>
            <a:off x="0" y="1600200"/>
            <a:ext cx="8839200" cy="5257800"/>
          </a:xfrm>
          <a:prstGeom prst="rect">
            <a:avLst/>
          </a:prstGeom>
          <a:noFill/>
          <a:ln w="9525">
            <a:noFill/>
            <a:miter lim="800000"/>
            <a:headEnd/>
            <a:tailEnd/>
          </a:ln>
          <a:effectLst/>
        </p:spPr>
      </p:pic>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Spiral Model</a:t>
            </a:r>
            <a:endParaRPr lang="en-US" dirty="0"/>
          </a:p>
        </p:txBody>
      </p:sp>
      <p:sp>
        <p:nvSpPr>
          <p:cNvPr id="3" name="Content Placeholder 2"/>
          <p:cNvSpPr>
            <a:spLocks noGrp="1"/>
          </p:cNvSpPr>
          <p:nvPr>
            <p:ph idx="1"/>
          </p:nvPr>
        </p:nvSpPr>
        <p:spPr/>
        <p:txBody>
          <a:bodyPr/>
          <a:lstStyle/>
          <a:p>
            <a:r>
              <a:rPr lang="en-US" dirty="0" smtClean="0"/>
              <a:t>“Spiral model is the Risk Driven model. This model is best used for large projects which involves continues enhancements.”</a:t>
            </a:r>
          </a:p>
          <a:p>
            <a:r>
              <a:rPr lang="en-US" dirty="0" smtClean="0"/>
              <a:t> Each phase in spiral model begins with a design goal and ends with the client reviewing the progress.</a:t>
            </a:r>
          </a:p>
          <a:p>
            <a:endParaRPr lang="en-US" dirty="0" smtClean="0"/>
          </a:p>
          <a:p>
            <a:pPr>
              <a:buNone/>
            </a:pP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Spiral-Model.jpg"/>
          <p:cNvPicPr>
            <a:picLocks noGrp="1" noChangeAspect="1"/>
          </p:cNvPicPr>
          <p:nvPr>
            <p:ph idx="1"/>
          </p:nvPr>
        </p:nvPicPr>
        <p:blipFill>
          <a:blip r:embed="rId2" cstate="print"/>
          <a:stretch>
            <a:fillRect/>
          </a:stretch>
        </p:blipFill>
        <p:spPr>
          <a:xfrm>
            <a:off x="152400" y="284956"/>
            <a:ext cx="8991600" cy="5963444"/>
          </a:xfrm>
        </p:spPr>
      </p:pic>
      <p:sp>
        <p:nvSpPr>
          <p:cNvPr id="3" name="Footer Placeholder 2"/>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Times New Roman" pitchFamily="18" charset="0"/>
                <a:cs typeface="Times New Roman" pitchFamily="18" charset="0"/>
              </a:rPr>
              <a:t>History</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2" pitchFamily="18" charset="2"/>
              <a:buNone/>
            </a:pPr>
            <a:r>
              <a:rPr lang="en-US" altLang="zh-TW" b="1" dirty="0" smtClean="0">
                <a:solidFill>
                  <a:srgbClr val="002060"/>
                </a:solidFill>
                <a:latin typeface="Times New Roman" pitchFamily="18" charset="0"/>
                <a:cs typeface="Times New Roman" pitchFamily="18" charset="0"/>
              </a:rPr>
              <a:t>Background on software process models</a:t>
            </a:r>
          </a:p>
          <a:p>
            <a:pPr>
              <a:buFont typeface="Wingdings" pitchFamily="2" charset="2"/>
              <a:buChar char="Ø"/>
            </a:pPr>
            <a:r>
              <a:rPr lang="zh-TW" altLang="en-US" dirty="0" smtClean="0">
                <a:solidFill>
                  <a:schemeClr val="accent1"/>
                </a:solidFill>
                <a:latin typeface="Times New Roman" pitchFamily="18" charset="0"/>
                <a:cs typeface="Times New Roman" pitchFamily="18" charset="0"/>
              </a:rPr>
              <a:t>1950 ：</a:t>
            </a:r>
            <a:r>
              <a:rPr lang="en-US" altLang="zh-TW" dirty="0" smtClean="0">
                <a:solidFill>
                  <a:schemeClr val="accent1"/>
                </a:solidFill>
                <a:latin typeface="Times New Roman" pitchFamily="18" charset="0"/>
                <a:cs typeface="Times New Roman" pitchFamily="18" charset="0"/>
              </a:rPr>
              <a:t>Code-and-fix model </a:t>
            </a:r>
          </a:p>
          <a:p>
            <a:pPr>
              <a:buFont typeface="Wingdings" pitchFamily="2" charset="2"/>
              <a:buChar char="Ø"/>
            </a:pPr>
            <a:r>
              <a:rPr lang="zh-TW" altLang="en-US" dirty="0" smtClean="0">
                <a:solidFill>
                  <a:schemeClr val="accent1"/>
                </a:solidFill>
                <a:latin typeface="Times New Roman" pitchFamily="18" charset="0"/>
                <a:cs typeface="Times New Roman" pitchFamily="18" charset="0"/>
              </a:rPr>
              <a:t>1956 ： </a:t>
            </a:r>
            <a:r>
              <a:rPr lang="en-US" altLang="zh-TW" dirty="0" smtClean="0">
                <a:solidFill>
                  <a:schemeClr val="accent1"/>
                </a:solidFill>
                <a:latin typeface="Times New Roman" pitchFamily="18" charset="0"/>
                <a:cs typeface="Times New Roman" pitchFamily="18" charset="0"/>
              </a:rPr>
              <a:t>Stage wise model</a:t>
            </a:r>
            <a:r>
              <a:rPr lang="zh-TW" altLang="en-US" dirty="0" smtClean="0">
                <a:solidFill>
                  <a:schemeClr val="accent1"/>
                </a:solidFill>
                <a:latin typeface="Times New Roman" pitchFamily="18" charset="0"/>
                <a:cs typeface="Times New Roman" pitchFamily="18" charset="0"/>
              </a:rPr>
              <a:t> (</a:t>
            </a:r>
            <a:r>
              <a:rPr lang="en-US" altLang="zh-TW" dirty="0" smtClean="0">
                <a:solidFill>
                  <a:schemeClr val="accent1"/>
                </a:solidFill>
                <a:latin typeface="Times New Roman" pitchFamily="18" charset="0"/>
                <a:cs typeface="Times New Roman" pitchFamily="18" charset="0"/>
              </a:rPr>
              <a:t>Pennington )</a:t>
            </a:r>
            <a:r>
              <a:rPr lang="zh-TW" altLang="en-US" dirty="0" smtClean="0">
                <a:solidFill>
                  <a:schemeClr val="accent1"/>
                </a:solidFill>
                <a:latin typeface="Times New Roman" pitchFamily="18" charset="0"/>
                <a:cs typeface="Times New Roman" pitchFamily="18" charset="0"/>
              </a:rPr>
              <a:t> </a:t>
            </a:r>
            <a:endParaRPr lang="en-US" altLang="zh-TW" dirty="0" smtClean="0">
              <a:solidFill>
                <a:schemeClr val="accent1"/>
              </a:solidFill>
              <a:latin typeface="Times New Roman" pitchFamily="18" charset="0"/>
              <a:cs typeface="Times New Roman" pitchFamily="18" charset="0"/>
            </a:endParaRPr>
          </a:p>
          <a:p>
            <a:pPr>
              <a:buFont typeface="Wingdings" pitchFamily="2" charset="2"/>
              <a:buChar char="Ø"/>
            </a:pPr>
            <a:r>
              <a:rPr lang="en-US" altLang="zh-TW" dirty="0" smtClean="0">
                <a:solidFill>
                  <a:schemeClr val="accent1"/>
                </a:solidFill>
                <a:latin typeface="Times New Roman" pitchFamily="18" charset="0"/>
                <a:cs typeface="Times New Roman" pitchFamily="18" charset="0"/>
              </a:rPr>
              <a:t>1970</a:t>
            </a:r>
            <a:r>
              <a:rPr lang="zh-TW" altLang="en-US" dirty="0" smtClean="0">
                <a:solidFill>
                  <a:schemeClr val="accent1"/>
                </a:solidFill>
                <a:latin typeface="Times New Roman" pitchFamily="18" charset="0"/>
                <a:cs typeface="Times New Roman" pitchFamily="18" charset="0"/>
              </a:rPr>
              <a:t> ： </a:t>
            </a:r>
            <a:r>
              <a:rPr lang="en-US" altLang="zh-TW" dirty="0" smtClean="0">
                <a:solidFill>
                  <a:schemeClr val="accent1"/>
                </a:solidFill>
                <a:latin typeface="Times New Roman" pitchFamily="18" charset="0"/>
                <a:cs typeface="Times New Roman" pitchFamily="18" charset="0"/>
              </a:rPr>
              <a:t>Waterfall model</a:t>
            </a:r>
            <a:r>
              <a:rPr lang="zh-TW" altLang="en-US" dirty="0" smtClean="0">
                <a:solidFill>
                  <a:schemeClr val="accent1"/>
                </a:solidFill>
                <a:latin typeface="Times New Roman" pitchFamily="18" charset="0"/>
                <a:cs typeface="Times New Roman" pitchFamily="18" charset="0"/>
              </a:rPr>
              <a:t> (</a:t>
            </a:r>
            <a:r>
              <a:rPr lang="en-US" altLang="zh-TW" dirty="0" smtClean="0">
                <a:solidFill>
                  <a:schemeClr val="accent1"/>
                </a:solidFill>
                <a:latin typeface="Times New Roman" pitchFamily="18" charset="0"/>
                <a:cs typeface="Times New Roman" pitchFamily="18" charset="0"/>
              </a:rPr>
              <a:t>Royce)</a:t>
            </a:r>
          </a:p>
          <a:p>
            <a:pPr>
              <a:buFont typeface="Wingdings" pitchFamily="2" charset="2"/>
              <a:buChar char="Ø"/>
            </a:pPr>
            <a:r>
              <a:rPr lang="en-US" altLang="zh-TW" dirty="0" smtClean="0">
                <a:solidFill>
                  <a:schemeClr val="accent1"/>
                </a:solidFill>
                <a:latin typeface="Times New Roman" pitchFamily="18" charset="0"/>
                <a:cs typeface="Times New Roman" pitchFamily="18" charset="0"/>
              </a:rPr>
              <a:t>1971</a:t>
            </a:r>
            <a:r>
              <a:rPr lang="zh-TW" altLang="en-US" dirty="0" smtClean="0">
                <a:solidFill>
                  <a:schemeClr val="accent1"/>
                </a:solidFill>
                <a:latin typeface="Times New Roman" pitchFamily="18" charset="0"/>
                <a:cs typeface="Times New Roman" pitchFamily="18" charset="0"/>
              </a:rPr>
              <a:t>  ： </a:t>
            </a:r>
            <a:r>
              <a:rPr lang="en-US" altLang="zh-TW" dirty="0" smtClean="0">
                <a:solidFill>
                  <a:schemeClr val="accent1"/>
                </a:solidFill>
                <a:latin typeface="Times New Roman" pitchFamily="18" charset="0"/>
                <a:cs typeface="Times New Roman" pitchFamily="18" charset="0"/>
              </a:rPr>
              <a:t>Incremental model</a:t>
            </a:r>
            <a:r>
              <a:rPr lang="zh-TW" altLang="en-US" dirty="0" smtClean="0">
                <a:solidFill>
                  <a:schemeClr val="accent1"/>
                </a:solidFill>
                <a:latin typeface="Times New Roman" pitchFamily="18" charset="0"/>
                <a:cs typeface="Times New Roman" pitchFamily="18" charset="0"/>
              </a:rPr>
              <a:t>(</a:t>
            </a:r>
            <a:r>
              <a:rPr lang="en-US" altLang="zh-TW" dirty="0" smtClean="0">
                <a:solidFill>
                  <a:schemeClr val="accent1"/>
                </a:solidFill>
                <a:latin typeface="Times New Roman" pitchFamily="18" charset="0"/>
                <a:cs typeface="Times New Roman" pitchFamily="18" charset="0"/>
              </a:rPr>
              <a:t>Mills) </a:t>
            </a:r>
          </a:p>
          <a:p>
            <a:pPr>
              <a:buFont typeface="Wingdings" pitchFamily="2" charset="2"/>
              <a:buChar char="Ø"/>
            </a:pPr>
            <a:r>
              <a:rPr lang="en-US" altLang="zh-TW" dirty="0" smtClean="0">
                <a:solidFill>
                  <a:schemeClr val="accent1"/>
                </a:solidFill>
                <a:latin typeface="Times New Roman" pitchFamily="18" charset="0"/>
                <a:cs typeface="Times New Roman" pitchFamily="18" charset="0"/>
              </a:rPr>
              <a:t>1977</a:t>
            </a:r>
            <a:r>
              <a:rPr lang="zh-TW" altLang="en-US" dirty="0" smtClean="0">
                <a:solidFill>
                  <a:schemeClr val="accent1"/>
                </a:solidFill>
                <a:latin typeface="Times New Roman" pitchFamily="18" charset="0"/>
                <a:cs typeface="Times New Roman" pitchFamily="18" charset="0"/>
              </a:rPr>
              <a:t>  ： </a:t>
            </a:r>
            <a:r>
              <a:rPr lang="en-US" altLang="zh-TW" dirty="0" smtClean="0">
                <a:solidFill>
                  <a:schemeClr val="accent1"/>
                </a:solidFill>
                <a:latin typeface="Times New Roman" pitchFamily="18" charset="0"/>
                <a:cs typeface="Times New Roman" pitchFamily="18" charset="0"/>
              </a:rPr>
              <a:t>Prototyping model</a:t>
            </a:r>
            <a:r>
              <a:rPr lang="zh-TW" altLang="en-US" dirty="0" smtClean="0">
                <a:solidFill>
                  <a:schemeClr val="accent1"/>
                </a:solidFill>
                <a:latin typeface="Times New Roman" pitchFamily="18" charset="0"/>
                <a:cs typeface="Times New Roman" pitchFamily="18" charset="0"/>
              </a:rPr>
              <a:t>(</a:t>
            </a:r>
            <a:r>
              <a:rPr lang="en-US" altLang="zh-TW" dirty="0" smtClean="0">
                <a:solidFill>
                  <a:schemeClr val="accent1"/>
                </a:solidFill>
                <a:latin typeface="Times New Roman" pitchFamily="18" charset="0"/>
                <a:cs typeface="Times New Roman" pitchFamily="18" charset="0"/>
              </a:rPr>
              <a:t>Bally</a:t>
            </a:r>
            <a:r>
              <a:rPr lang="zh-TW" altLang="en-US" dirty="0" smtClean="0">
                <a:solidFill>
                  <a:schemeClr val="accent1"/>
                </a:solidFill>
                <a:latin typeface="Times New Roman" pitchFamily="18" charset="0"/>
                <a:cs typeface="Times New Roman" pitchFamily="18" charset="0"/>
              </a:rPr>
              <a:t> </a:t>
            </a:r>
            <a:r>
              <a:rPr lang="en-US" altLang="zh-TW" dirty="0" smtClean="0">
                <a:solidFill>
                  <a:schemeClr val="accent1"/>
                </a:solidFill>
                <a:latin typeface="Times New Roman" pitchFamily="18" charset="0"/>
                <a:cs typeface="Times New Roman" pitchFamily="18" charset="0"/>
              </a:rPr>
              <a:t>and others) </a:t>
            </a:r>
          </a:p>
          <a:p>
            <a:pPr>
              <a:buFont typeface="Wingdings" pitchFamily="2" charset="2"/>
              <a:buChar char="Ø"/>
            </a:pPr>
            <a:r>
              <a:rPr lang="zh-TW" altLang="en-US" dirty="0" smtClean="0">
                <a:solidFill>
                  <a:schemeClr val="accent1"/>
                </a:solidFill>
                <a:latin typeface="Times New Roman" pitchFamily="18" charset="0"/>
                <a:cs typeface="Times New Roman" pitchFamily="18" charset="0"/>
              </a:rPr>
              <a:t>1988 ： </a:t>
            </a:r>
            <a:r>
              <a:rPr lang="en-US" altLang="zh-TW" dirty="0" smtClean="0">
                <a:solidFill>
                  <a:schemeClr val="accent1"/>
                </a:solidFill>
                <a:latin typeface="Times New Roman" pitchFamily="18" charset="0"/>
                <a:cs typeface="Times New Roman" pitchFamily="18" charset="0"/>
              </a:rPr>
              <a:t>Spiral model</a:t>
            </a:r>
            <a:r>
              <a:rPr lang="zh-TW" altLang="en-US" dirty="0" smtClean="0">
                <a:solidFill>
                  <a:schemeClr val="accent1"/>
                </a:solidFill>
                <a:latin typeface="Times New Roman" pitchFamily="18" charset="0"/>
                <a:cs typeface="Times New Roman" pitchFamily="18" charset="0"/>
              </a:rPr>
              <a:t>(</a:t>
            </a:r>
            <a:r>
              <a:rPr lang="en-US" altLang="zh-TW" dirty="0" smtClean="0">
                <a:solidFill>
                  <a:schemeClr val="accent1"/>
                </a:solidFill>
                <a:latin typeface="Times New Roman" pitchFamily="18" charset="0"/>
                <a:cs typeface="Times New Roman" pitchFamily="18" charset="0"/>
              </a:rPr>
              <a:t>Boehm) </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Conti…..</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200" dirty="0" smtClean="0">
                <a:latin typeface="Times New Roman" pitchFamily="18" charset="0"/>
                <a:cs typeface="Times New Roman" pitchFamily="18" charset="0"/>
              </a:rPr>
              <a:t>The spiral model was first mentioned by Barry Boehm in his 1986 paper.</a:t>
            </a:r>
          </a:p>
          <a:p>
            <a:r>
              <a:rPr lang="en-US" sz="3200" dirty="0" smtClean="0">
                <a:latin typeface="Times New Roman" pitchFamily="18" charset="0"/>
                <a:cs typeface="Times New Roman" pitchFamily="18" charset="0"/>
              </a:rPr>
              <a:t>This  Model was not first model to discuss iterative development  , but it was the first model to explain why the iteration matters</a:t>
            </a:r>
            <a:r>
              <a:rPr lang="en-US" dirty="0" smtClean="0">
                <a:latin typeface="Times New Roman" pitchFamily="18" charset="0"/>
                <a:cs typeface="Times New Roman" pitchFamily="18" charset="0"/>
              </a:rPr>
              <a:t>.</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latin typeface="Times New Roman" pitchFamily="18" charset="0"/>
                <a:cs typeface="Times New Roman" pitchFamily="18" charset="0"/>
              </a:rPr>
              <a:t>Spiral model </a:t>
            </a:r>
            <a:r>
              <a:rPr lang="en-US" dirty="0" smtClean="0"/>
              <a:t>: </a:t>
            </a:r>
            <a:r>
              <a:rPr lang="en-US" dirty="0" smtClean="0">
                <a:latin typeface="Times New Roman" pitchFamily="18" charset="0"/>
                <a:cs typeface="Times New Roman" pitchFamily="18" charset="0"/>
              </a:rPr>
              <a:t>Appropriate usage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3200" dirty="0" smtClean="0">
                <a:latin typeface="Times New Roman" pitchFamily="18" charset="0"/>
                <a:cs typeface="Times New Roman" pitchFamily="18" charset="0"/>
              </a:rPr>
              <a:t>When there is a budget Constraint  and risk evaluation is important.</a:t>
            </a:r>
          </a:p>
          <a:p>
            <a:r>
              <a:rPr lang="en-US" sz="3200" dirty="0" smtClean="0">
                <a:latin typeface="Times New Roman" pitchFamily="18" charset="0"/>
                <a:cs typeface="Times New Roman" pitchFamily="18" charset="0"/>
              </a:rPr>
              <a:t>For medium to high risk projects.</a:t>
            </a:r>
          </a:p>
          <a:p>
            <a:r>
              <a:rPr lang="en-US" sz="3200" dirty="0" smtClean="0">
                <a:latin typeface="Times New Roman" pitchFamily="18" charset="0"/>
                <a:cs typeface="Times New Roman" pitchFamily="18" charset="0"/>
              </a:rPr>
              <a:t>Customer is not sure of their requirements which is usually the case.</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latin typeface="Times New Roman" pitchFamily="18" charset="0"/>
                <a:cs typeface="Times New Roman" pitchFamily="18" charset="0"/>
              </a:rPr>
              <a:t>When to use Spiral Model?</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200" dirty="0" smtClean="0">
                <a:latin typeface="Times New Roman" pitchFamily="18" charset="0"/>
                <a:cs typeface="Times New Roman" pitchFamily="18" charset="0"/>
              </a:rPr>
              <a:t>Where enough time frame is their..</a:t>
            </a:r>
          </a:p>
          <a:p>
            <a:r>
              <a:rPr lang="en-US" sz="3200" dirty="0" smtClean="0">
                <a:latin typeface="Times New Roman" pitchFamily="18" charset="0"/>
                <a:cs typeface="Times New Roman" pitchFamily="18" charset="0"/>
              </a:rPr>
              <a:t>When the project is large.</a:t>
            </a:r>
          </a:p>
          <a:p>
            <a:r>
              <a:rPr lang="en-US" sz="3200" dirty="0" smtClean="0">
                <a:latin typeface="Times New Roman" pitchFamily="18" charset="0"/>
                <a:cs typeface="Times New Roman" pitchFamily="18" charset="0"/>
              </a:rPr>
              <a:t>When requirements are unclear and complex.</a:t>
            </a:r>
          </a:p>
          <a:p>
            <a:r>
              <a:rPr lang="en-US" sz="3200" dirty="0" smtClean="0">
                <a:latin typeface="Times New Roman" pitchFamily="18" charset="0"/>
                <a:cs typeface="Times New Roman" pitchFamily="18" charset="0"/>
              </a:rPr>
              <a:t>When changes may require at any time.</a:t>
            </a:r>
          </a:p>
          <a:p>
            <a:r>
              <a:rPr lang="en-US" sz="3200" dirty="0" smtClean="0">
                <a:latin typeface="Times New Roman" pitchFamily="18" charset="0"/>
                <a:cs typeface="Times New Roman" pitchFamily="18" charset="0"/>
              </a:rPr>
              <a:t>Large and high budget projects.</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tf00001027</Template>
  <TotalTime>404</TotalTime>
  <Words>615</Words>
  <Application>Microsoft Office PowerPoint</Application>
  <PresentationFormat>On-screen Show (4:3)</PresentationFormat>
  <Paragraphs>109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Contents</vt:lpstr>
      <vt:lpstr>Spiral model is the combination of Waterfall Model and Prototype Model</vt:lpstr>
      <vt:lpstr>Spiral Model</vt:lpstr>
      <vt:lpstr>Slide 5</vt:lpstr>
      <vt:lpstr>History</vt:lpstr>
      <vt:lpstr>Conti…..</vt:lpstr>
      <vt:lpstr>Spiral model : Appropriate usage</vt:lpstr>
      <vt:lpstr>When to use Spiral Model? </vt:lpstr>
      <vt:lpstr>A spiral model has 4 phases described below:</vt:lpstr>
      <vt:lpstr>Slide 11</vt:lpstr>
      <vt:lpstr>  1. Planning:-  </vt:lpstr>
      <vt:lpstr>2. Risk Analysis:-</vt:lpstr>
      <vt:lpstr> 3.  Development &amp; Test:- </vt:lpstr>
      <vt:lpstr>4. Evaluation:-</vt:lpstr>
      <vt:lpstr>Advantages </vt:lpstr>
      <vt:lpstr>Disadvantages </vt:lpstr>
      <vt:lpstr>Conclusion: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Spiral Model</dc:title>
  <dc:creator>pcw</dc:creator>
  <cp:lastModifiedBy>pcw</cp:lastModifiedBy>
  <cp:revision>87</cp:revision>
  <dcterms:created xsi:type="dcterms:W3CDTF">2019-08-19T14:57:10Z</dcterms:created>
  <dcterms:modified xsi:type="dcterms:W3CDTF">2021-06-22T16:59:39Z</dcterms:modified>
</cp:coreProperties>
</file>