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72" r:id="rId2"/>
    <p:sldId id="256" r:id="rId3"/>
    <p:sldId id="257" r:id="rId4"/>
    <p:sldId id="258" r:id="rId5"/>
    <p:sldId id="266" r:id="rId6"/>
    <p:sldId id="259" r:id="rId7"/>
    <p:sldId id="260" r:id="rId8"/>
    <p:sldId id="261" r:id="rId9"/>
    <p:sldId id="262" r:id="rId10"/>
    <p:sldId id="263" r:id="rId11"/>
    <p:sldId id="264" r:id="rId12"/>
    <p:sldId id="265" r:id="rId13"/>
    <p:sldId id="268"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hyperlink" Target="jpwebdevelopers.in" TargetMode="External"/><Relationship Id="rId4"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CDDFA-7AA6-46F1-9586-6E3A30B365E8}" type="doc">
      <dgm:prSet loTypeId="urn:microsoft.com/office/officeart/2005/8/layout/vList3" loCatId="list" qsTypeId="urn:microsoft.com/office/officeart/2005/8/quickstyle/simple1" qsCatId="simple" csTypeId="urn:microsoft.com/office/officeart/2005/8/colors/accent1_2" csCatId="accent1" phldr="1"/>
      <dgm:spPr/>
    </dgm:pt>
    <dgm:pt modelId="{AEA7675B-7841-416E-B520-375A160CF870}">
      <dgm:prSet phldrT="[Text]" custT="1"/>
      <dgm:spPr>
        <a:solidFill>
          <a:schemeClr val="accent3"/>
        </a:solidFill>
      </dgm:spPr>
      <dgm:t>
        <a:bodyPr/>
        <a:lstStyle/>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Download </a:t>
          </a:r>
          <a:r>
            <a:rPr lang="en-US" sz="1600" b="1" dirty="0" err="1" smtClean="0">
              <a:latin typeface="Times New Roman" pitchFamily="18" charset="0"/>
              <a:cs typeface="Times New Roman" pitchFamily="18" charset="0"/>
            </a:rPr>
            <a:t>Ppt’s</a:t>
          </a:r>
          <a:endParaRPr lang="en-US" sz="1600" b="1" dirty="0" smtClean="0">
            <a:latin typeface="Times New Roman" pitchFamily="18" charset="0"/>
            <a:cs typeface="Times New Roman" pitchFamily="18" charset="0"/>
          </a:endParaRPr>
        </a:p>
        <a:p>
          <a:r>
            <a:rPr lang="en-US" sz="1600" b="1" dirty="0" err="1" smtClean="0">
              <a:latin typeface="Times New Roman" pitchFamily="18" charset="0"/>
              <a:cs typeface="Times New Roman" pitchFamily="18" charset="0"/>
              <a:hlinkClick xmlns:r="http://schemas.openxmlformats.org/officeDocument/2006/relationships" r:id="rId1" action="ppaction://hlinkfile"/>
            </a:rPr>
            <a:t>jpwebdevelopers.in</a:t>
          </a:r>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 </a:t>
          </a:r>
        </a:p>
        <a:p>
          <a:endParaRPr lang="en-US" sz="1600" b="1" dirty="0" smtClean="0">
            <a:latin typeface="Times New Roman" pitchFamily="18" charset="0"/>
            <a:cs typeface="Times New Roman" pitchFamily="18" charset="0"/>
          </a:endParaRPr>
        </a:p>
      </dgm:t>
    </dgm:pt>
    <dgm:pt modelId="{88D229F9-4D21-43C6-BE6F-6D77D01ABBBF}" type="parTrans" cxnId="{00F90982-68FF-452A-B0C2-EA212450DF06}">
      <dgm:prSet/>
      <dgm:spPr/>
      <dgm:t>
        <a:bodyPr/>
        <a:lstStyle/>
        <a:p>
          <a:endParaRPr lang="en-US"/>
        </a:p>
      </dgm:t>
    </dgm:pt>
    <dgm:pt modelId="{3F0D03C0-9E54-453D-BA78-3F31E2988E29}" type="sibTrans" cxnId="{00F90982-68FF-452A-B0C2-EA212450DF06}">
      <dgm:prSet/>
      <dgm:spPr/>
      <dgm:t>
        <a:bodyPr/>
        <a:lstStyle/>
        <a:p>
          <a:endParaRPr lang="en-US"/>
        </a:p>
      </dgm:t>
    </dgm:pt>
    <dgm:pt modelId="{13EF0E82-C6B2-4A16-9859-7CF5B5DBCF28}">
      <dgm:prSet phldrT="[Text]" custT="1"/>
      <dgm:spPr>
        <a:solidFill>
          <a:schemeClr val="accent3"/>
        </a:solidFill>
      </dgm:spPr>
      <dgm:t>
        <a:bodyPr/>
        <a:lstStyle/>
        <a:p>
          <a:r>
            <a:rPr lang="en-US" sz="1600" b="1" dirty="0" smtClean="0">
              <a:latin typeface="Times New Roman" pitchFamily="18" charset="0"/>
              <a:cs typeface="Times New Roman" pitchFamily="18" charset="0"/>
            </a:rPr>
            <a:t>Follow</a:t>
          </a:r>
          <a:r>
            <a:rPr lang="en-US" sz="1600" b="1" baseline="0" dirty="0" smtClean="0">
              <a:latin typeface="Times New Roman" pitchFamily="18" charset="0"/>
              <a:cs typeface="Times New Roman" pitchFamily="18" charset="0"/>
            </a:rPr>
            <a:t> us</a:t>
          </a:r>
        </a:p>
        <a:p>
          <a:r>
            <a:rPr lang="en-US" sz="1600" b="1" baseline="0" dirty="0" smtClean="0">
              <a:latin typeface="Times New Roman" pitchFamily="18" charset="0"/>
              <a:cs typeface="Times New Roman" pitchFamily="18" charset="0"/>
            </a:rPr>
            <a:t>@</a:t>
          </a:r>
          <a:r>
            <a:rPr lang="en-US" sz="1600" b="1" baseline="0" dirty="0" err="1" smtClean="0">
              <a:latin typeface="Times New Roman" pitchFamily="18" charset="0"/>
              <a:cs typeface="Times New Roman" pitchFamily="18" charset="0"/>
            </a:rPr>
            <a:t>jpwebdevelopers</a:t>
          </a:r>
          <a:endParaRPr lang="en-US" sz="1600" b="1" dirty="0">
            <a:latin typeface="Times New Roman" pitchFamily="18" charset="0"/>
            <a:cs typeface="Times New Roman" pitchFamily="18" charset="0"/>
          </a:endParaRPr>
        </a:p>
      </dgm:t>
    </dgm:pt>
    <dgm:pt modelId="{8C6EB4DC-C32A-4469-8464-2770CD5A0324}" type="parTrans" cxnId="{4351B468-004D-4F88-9C42-28D8CFFB7072}">
      <dgm:prSet/>
      <dgm:spPr/>
      <dgm:t>
        <a:bodyPr/>
        <a:lstStyle/>
        <a:p>
          <a:endParaRPr lang="en-US"/>
        </a:p>
      </dgm:t>
    </dgm:pt>
    <dgm:pt modelId="{8C0CC1DC-BD05-44ED-A416-AC9F9D284F34}" type="sibTrans" cxnId="{4351B468-004D-4F88-9C42-28D8CFFB7072}">
      <dgm:prSet/>
      <dgm:spPr/>
      <dgm:t>
        <a:bodyPr/>
        <a:lstStyle/>
        <a:p>
          <a:endParaRPr lang="en-US"/>
        </a:p>
      </dgm:t>
    </dgm:pt>
    <dgm:pt modelId="{4DC54B56-51D3-4B1A-8860-C322E4157BDB}">
      <dgm:prSet phldrT="[Text]" custT="1"/>
      <dgm:spPr>
        <a:solidFill>
          <a:schemeClr val="accent3"/>
        </a:solidFill>
      </dgm:spPr>
      <dgm:t>
        <a:bodyPr/>
        <a:lstStyle/>
        <a:p>
          <a:r>
            <a:rPr lang="en-US" sz="1600" b="1" dirty="0" smtClean="0">
              <a:latin typeface="Times New Roman" pitchFamily="18" charset="0"/>
              <a:cs typeface="Times New Roman" pitchFamily="18" charset="0"/>
            </a:rPr>
            <a:t>Email</a:t>
          </a:r>
        </a:p>
        <a:p>
          <a:r>
            <a:rPr lang="en-US" sz="1600" b="1" dirty="0" smtClean="0">
              <a:latin typeface="Times New Roman" pitchFamily="18" charset="0"/>
              <a:cs typeface="Times New Roman" pitchFamily="18" charset="0"/>
            </a:rPr>
            <a:t>jpdevelopers2020@gmail.com</a:t>
          </a:r>
          <a:endParaRPr lang="en-US" sz="1600" b="1" dirty="0">
            <a:latin typeface="Times New Roman" pitchFamily="18" charset="0"/>
            <a:cs typeface="Times New Roman" pitchFamily="18" charset="0"/>
          </a:endParaRPr>
        </a:p>
      </dgm:t>
    </dgm:pt>
    <dgm:pt modelId="{F125A302-A767-42AF-9967-E38F454E25DA}" type="parTrans" cxnId="{FAB45560-D5A9-4109-B877-32E776E53C74}">
      <dgm:prSet/>
      <dgm:spPr/>
      <dgm:t>
        <a:bodyPr/>
        <a:lstStyle/>
        <a:p>
          <a:endParaRPr lang="en-US"/>
        </a:p>
      </dgm:t>
    </dgm:pt>
    <dgm:pt modelId="{D55B990F-8E08-46D7-9749-D448F16B87AC}" type="sibTrans" cxnId="{FAB45560-D5A9-4109-B877-32E776E53C74}">
      <dgm:prSet/>
      <dgm:spPr/>
      <dgm:t>
        <a:bodyPr/>
        <a:lstStyle/>
        <a:p>
          <a:endParaRPr lang="en-US"/>
        </a:p>
      </dgm:t>
    </dgm:pt>
    <dgm:pt modelId="{85DB9DD6-E2AB-4CEE-8493-802790F0358E}" type="pres">
      <dgm:prSet presAssocID="{C58CDDFA-7AA6-46F1-9586-6E3A30B365E8}" presName="linearFlow" presStyleCnt="0">
        <dgm:presLayoutVars>
          <dgm:dir/>
          <dgm:resizeHandles val="exact"/>
        </dgm:presLayoutVars>
      </dgm:prSet>
      <dgm:spPr/>
    </dgm:pt>
    <dgm:pt modelId="{CADAD9DD-C283-4402-82D2-4856B414ECCB}" type="pres">
      <dgm:prSet presAssocID="{AEA7675B-7841-416E-B520-375A160CF870}" presName="composite" presStyleCnt="0"/>
      <dgm:spPr/>
    </dgm:pt>
    <dgm:pt modelId="{0A0F42B6-4ABE-4BDC-B5FC-F7C1FF647A81}" type="pres">
      <dgm:prSet presAssocID="{AEA7675B-7841-416E-B520-375A160CF870}" presName="imgShp" presStyleLbl="fgImgPlace1" presStyleIdx="0" presStyleCnt="3"/>
      <dgm:spPr>
        <a:blipFill rotWithShape="0">
          <a:blip xmlns:r="http://schemas.openxmlformats.org/officeDocument/2006/relationships" r:embed="rId2"/>
          <a:stretch>
            <a:fillRect/>
          </a:stretch>
        </a:blipFill>
      </dgm:spPr>
      <dgm:t>
        <a:bodyPr/>
        <a:lstStyle/>
        <a:p>
          <a:endParaRPr lang="en-US"/>
        </a:p>
      </dgm:t>
    </dgm:pt>
    <dgm:pt modelId="{C32E1507-DB17-49B1-BE0C-D3A55C1519AC}" type="pres">
      <dgm:prSet presAssocID="{AEA7675B-7841-416E-B520-375A160CF870}" presName="txShp" presStyleLbl="node1" presStyleIdx="0" presStyleCnt="3" custLinFactNeighborX="8381" custLinFactNeighborY="6161">
        <dgm:presLayoutVars>
          <dgm:bulletEnabled val="1"/>
        </dgm:presLayoutVars>
      </dgm:prSet>
      <dgm:spPr/>
      <dgm:t>
        <a:bodyPr/>
        <a:lstStyle/>
        <a:p>
          <a:endParaRPr lang="en-US"/>
        </a:p>
      </dgm:t>
    </dgm:pt>
    <dgm:pt modelId="{F9333C05-41A8-4E5B-AE19-CE7CA07E3F92}" type="pres">
      <dgm:prSet presAssocID="{3F0D03C0-9E54-453D-BA78-3F31E2988E29}" presName="spacing" presStyleCnt="0"/>
      <dgm:spPr/>
    </dgm:pt>
    <dgm:pt modelId="{8FE18FA7-A08E-4180-B99F-A59DEEEA733D}" type="pres">
      <dgm:prSet presAssocID="{13EF0E82-C6B2-4A16-9859-7CF5B5DBCF28}" presName="composite" presStyleCnt="0"/>
      <dgm:spPr/>
    </dgm:pt>
    <dgm:pt modelId="{13DF61EA-19F8-47F4-89BD-C17DDCA42092}" type="pres">
      <dgm:prSet presAssocID="{13EF0E82-C6B2-4A16-9859-7CF5B5DBCF28}" presName="imgShp" presStyleLbl="fgImgPlace1" presStyleIdx="1" presStyleCnt="3"/>
      <dgm:spPr>
        <a:blipFill rotWithShape="0">
          <a:blip xmlns:r="http://schemas.openxmlformats.org/officeDocument/2006/relationships" r:embed="rId3"/>
          <a:stretch>
            <a:fillRect/>
          </a:stretch>
        </a:blipFill>
      </dgm:spPr>
    </dgm:pt>
    <dgm:pt modelId="{7B32BBCF-AADF-4350-9D06-5C420B85B144}" type="pres">
      <dgm:prSet presAssocID="{13EF0E82-C6B2-4A16-9859-7CF5B5DBCF28}" presName="txShp" presStyleLbl="node1" presStyleIdx="1" presStyleCnt="3">
        <dgm:presLayoutVars>
          <dgm:bulletEnabled val="1"/>
        </dgm:presLayoutVars>
      </dgm:prSet>
      <dgm:spPr/>
      <dgm:t>
        <a:bodyPr/>
        <a:lstStyle/>
        <a:p>
          <a:endParaRPr lang="en-US"/>
        </a:p>
      </dgm:t>
    </dgm:pt>
    <dgm:pt modelId="{A374E76C-A322-464A-A20F-F6256A80CFD6}" type="pres">
      <dgm:prSet presAssocID="{8C0CC1DC-BD05-44ED-A416-AC9F9D284F34}" presName="spacing" presStyleCnt="0"/>
      <dgm:spPr/>
    </dgm:pt>
    <dgm:pt modelId="{182CCEFC-6651-41BB-8BB6-A22EE312A610}" type="pres">
      <dgm:prSet presAssocID="{4DC54B56-51D3-4B1A-8860-C322E4157BDB}" presName="composite" presStyleCnt="0"/>
      <dgm:spPr/>
    </dgm:pt>
    <dgm:pt modelId="{3F7D63F4-A4A8-494F-8205-DCFBFCE75E6E}" type="pres">
      <dgm:prSet presAssocID="{4DC54B56-51D3-4B1A-8860-C322E4157BDB}" presName="imgShp" presStyleLbl="fgImgPlace1" presStyleIdx="2" presStyleCnt="3"/>
      <dgm:spPr>
        <a:blipFill rotWithShape="0">
          <a:blip xmlns:r="http://schemas.openxmlformats.org/officeDocument/2006/relationships" r:embed="rId4"/>
          <a:stretch>
            <a:fillRect/>
          </a:stretch>
        </a:blipFill>
      </dgm:spPr>
    </dgm:pt>
    <dgm:pt modelId="{009FFAFA-DF41-4944-B2F9-F199CC8B8EC3}" type="pres">
      <dgm:prSet presAssocID="{4DC54B56-51D3-4B1A-8860-C322E4157BDB}" presName="txShp" presStyleLbl="node1" presStyleIdx="2" presStyleCnt="3">
        <dgm:presLayoutVars>
          <dgm:bulletEnabled val="1"/>
        </dgm:presLayoutVars>
      </dgm:prSet>
      <dgm:spPr/>
      <dgm:t>
        <a:bodyPr/>
        <a:lstStyle/>
        <a:p>
          <a:endParaRPr lang="en-US"/>
        </a:p>
      </dgm:t>
    </dgm:pt>
  </dgm:ptLst>
  <dgm:cxnLst>
    <dgm:cxn modelId="{473E87E4-FC6E-46B8-A0B7-19F05E42172B}" type="presOf" srcId="{AEA7675B-7841-416E-B520-375A160CF870}" destId="{C32E1507-DB17-49B1-BE0C-D3A55C1519AC}" srcOrd="0" destOrd="0" presId="urn:microsoft.com/office/officeart/2005/8/layout/vList3"/>
    <dgm:cxn modelId="{64350D07-997E-4114-BBEE-9E7C19CD7605}" type="presOf" srcId="{C58CDDFA-7AA6-46F1-9586-6E3A30B365E8}" destId="{85DB9DD6-E2AB-4CEE-8493-802790F0358E}" srcOrd="0" destOrd="0" presId="urn:microsoft.com/office/officeart/2005/8/layout/vList3"/>
    <dgm:cxn modelId="{FAB45560-D5A9-4109-B877-32E776E53C74}" srcId="{C58CDDFA-7AA6-46F1-9586-6E3A30B365E8}" destId="{4DC54B56-51D3-4B1A-8860-C322E4157BDB}" srcOrd="2" destOrd="0" parTransId="{F125A302-A767-42AF-9967-E38F454E25DA}" sibTransId="{D55B990F-8E08-46D7-9749-D448F16B87AC}"/>
    <dgm:cxn modelId="{00F90982-68FF-452A-B0C2-EA212450DF06}" srcId="{C58CDDFA-7AA6-46F1-9586-6E3A30B365E8}" destId="{AEA7675B-7841-416E-B520-375A160CF870}" srcOrd="0" destOrd="0" parTransId="{88D229F9-4D21-43C6-BE6F-6D77D01ABBBF}" sibTransId="{3F0D03C0-9E54-453D-BA78-3F31E2988E29}"/>
    <dgm:cxn modelId="{4351B468-004D-4F88-9C42-28D8CFFB7072}" srcId="{C58CDDFA-7AA6-46F1-9586-6E3A30B365E8}" destId="{13EF0E82-C6B2-4A16-9859-7CF5B5DBCF28}" srcOrd="1" destOrd="0" parTransId="{8C6EB4DC-C32A-4469-8464-2770CD5A0324}" sibTransId="{8C0CC1DC-BD05-44ED-A416-AC9F9D284F34}"/>
    <dgm:cxn modelId="{BB77B97B-88D5-403A-9A77-F83F91E913FD}" type="presOf" srcId="{4DC54B56-51D3-4B1A-8860-C322E4157BDB}" destId="{009FFAFA-DF41-4944-B2F9-F199CC8B8EC3}" srcOrd="0" destOrd="0" presId="urn:microsoft.com/office/officeart/2005/8/layout/vList3"/>
    <dgm:cxn modelId="{930282D5-6A66-4F67-91F0-F7EB6BC97DC6}" type="presOf" srcId="{13EF0E82-C6B2-4A16-9859-7CF5B5DBCF28}" destId="{7B32BBCF-AADF-4350-9D06-5C420B85B144}" srcOrd="0" destOrd="0" presId="urn:microsoft.com/office/officeart/2005/8/layout/vList3"/>
    <dgm:cxn modelId="{44BD8763-324A-439A-A71F-C17EB586391B}" type="presParOf" srcId="{85DB9DD6-E2AB-4CEE-8493-802790F0358E}" destId="{CADAD9DD-C283-4402-82D2-4856B414ECCB}" srcOrd="0" destOrd="0" presId="urn:microsoft.com/office/officeart/2005/8/layout/vList3"/>
    <dgm:cxn modelId="{CEE93BA8-42AD-4752-9EC2-77BA9B329852}" type="presParOf" srcId="{CADAD9DD-C283-4402-82D2-4856B414ECCB}" destId="{0A0F42B6-4ABE-4BDC-B5FC-F7C1FF647A81}" srcOrd="0" destOrd="0" presId="urn:microsoft.com/office/officeart/2005/8/layout/vList3"/>
    <dgm:cxn modelId="{13694D03-C2B7-412A-9362-7731A33EA335}" type="presParOf" srcId="{CADAD9DD-C283-4402-82D2-4856B414ECCB}" destId="{C32E1507-DB17-49B1-BE0C-D3A55C1519AC}" srcOrd="1" destOrd="0" presId="urn:microsoft.com/office/officeart/2005/8/layout/vList3"/>
    <dgm:cxn modelId="{88C4A8AC-20DC-4D39-84DA-3E3311920672}" type="presParOf" srcId="{85DB9DD6-E2AB-4CEE-8493-802790F0358E}" destId="{F9333C05-41A8-4E5B-AE19-CE7CA07E3F92}" srcOrd="1" destOrd="0" presId="urn:microsoft.com/office/officeart/2005/8/layout/vList3"/>
    <dgm:cxn modelId="{6F3B81B3-6945-4853-B2E1-22CB08E0B35A}" type="presParOf" srcId="{85DB9DD6-E2AB-4CEE-8493-802790F0358E}" destId="{8FE18FA7-A08E-4180-B99F-A59DEEEA733D}" srcOrd="2" destOrd="0" presId="urn:microsoft.com/office/officeart/2005/8/layout/vList3"/>
    <dgm:cxn modelId="{BAC30C11-50B5-4A5A-AD42-48C2959DE891}" type="presParOf" srcId="{8FE18FA7-A08E-4180-B99F-A59DEEEA733D}" destId="{13DF61EA-19F8-47F4-89BD-C17DDCA42092}" srcOrd="0" destOrd="0" presId="urn:microsoft.com/office/officeart/2005/8/layout/vList3"/>
    <dgm:cxn modelId="{9384B787-DF55-4A4D-BE4D-E5DC40B616C7}" type="presParOf" srcId="{8FE18FA7-A08E-4180-B99F-A59DEEEA733D}" destId="{7B32BBCF-AADF-4350-9D06-5C420B85B144}" srcOrd="1" destOrd="0" presId="urn:microsoft.com/office/officeart/2005/8/layout/vList3"/>
    <dgm:cxn modelId="{02EC18E5-B66E-4F77-9D8B-FCFAC3B6BE97}" type="presParOf" srcId="{85DB9DD6-E2AB-4CEE-8493-802790F0358E}" destId="{A374E76C-A322-464A-A20F-F6256A80CFD6}" srcOrd="3" destOrd="0" presId="urn:microsoft.com/office/officeart/2005/8/layout/vList3"/>
    <dgm:cxn modelId="{EF26C6CB-CFBA-4279-BBE8-BA2CB67D63A2}" type="presParOf" srcId="{85DB9DD6-E2AB-4CEE-8493-802790F0358E}" destId="{182CCEFC-6651-41BB-8BB6-A22EE312A610}" srcOrd="4" destOrd="0" presId="urn:microsoft.com/office/officeart/2005/8/layout/vList3"/>
    <dgm:cxn modelId="{9074B041-3D76-46E4-8CB1-3556B11D7CF3}" type="presParOf" srcId="{182CCEFC-6651-41BB-8BB6-A22EE312A610}" destId="{3F7D63F4-A4A8-494F-8205-DCFBFCE75E6E}" srcOrd="0" destOrd="0" presId="urn:microsoft.com/office/officeart/2005/8/layout/vList3"/>
    <dgm:cxn modelId="{8632108C-D0A6-400B-9FDC-0606019214C7}" type="presParOf" srcId="{182CCEFC-6651-41BB-8BB6-A22EE312A610}" destId="{009FFAFA-DF41-4944-B2F9-F199CC8B8EC3}" srcOrd="1" destOrd="0" presId="urn:microsoft.com/office/officeart/2005/8/layout/vList3"/>
  </dgm:cxnLst>
  <dgm:bg>
    <a:effectLst>
      <a:innerShdw blurRad="63500" dist="50800" dir="16200000">
        <a:prstClr val="black">
          <a:alpha val="50000"/>
        </a:prstClr>
      </a:innerShdw>
    </a:effectLst>
  </dgm:bg>
  <dgm:whole/>
</dgm:dataModel>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C8A742-94D3-4996-832F-60687B46C4A3}" type="datetimeFigureOut">
              <a:rPr lang="en-US" smtClean="0"/>
              <a:pPr/>
              <a:t>6/23/2021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EA4547-0D51-4C3B-A78B-658E5E9F0B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84BA8BF-7B7D-4C4D-B1CB-5776FE0A6BBC}" type="datetime1">
              <a:rPr lang="en-IN" smtClean="0"/>
              <a:pPr/>
              <a:t>23-06-2021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310768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B12BFB-EB22-44C3-87C8-695471190604}" type="datetime1">
              <a:rPr lang="en-IN" smtClean="0"/>
              <a:pPr/>
              <a:t>23-06-2021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3647384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F89131-0566-43B5-9682-3ADC0DAE704F}" type="datetime1">
              <a:rPr lang="en-IN" smtClean="0"/>
              <a:pPr/>
              <a:t>23-06-2021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2792830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911824-AB92-47DD-A4C7-D4C187BACF28}" type="datetime1">
              <a:rPr lang="en-IN" smtClean="0"/>
              <a:pPr/>
              <a:t>23-06-2021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50918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A44B00-A7D7-4B86-AF6F-61A1C0CF8E5D}" type="datetime1">
              <a:rPr lang="en-IN" smtClean="0"/>
              <a:pPr/>
              <a:t>23-06-2021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89215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BC61F99-5076-4746-80E8-16C1A96D4373}" type="datetime1">
              <a:rPr lang="en-IN" smtClean="0"/>
              <a:pPr/>
              <a:t>23-06-2021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8482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419588-5F68-4662-AEC0-72726A6D1C8A}" type="datetime1">
              <a:rPr lang="en-IN" smtClean="0"/>
              <a:pPr/>
              <a:t>23-06-2021</a:t>
            </a:fld>
            <a:endParaRPr lang="en-IN"/>
          </a:p>
        </p:txBody>
      </p:sp>
      <p:sp>
        <p:nvSpPr>
          <p:cNvPr id="8" name="Footer Placeholder 7"/>
          <p:cNvSpPr>
            <a:spLocks noGrp="1"/>
          </p:cNvSpPr>
          <p:nvPr>
            <p:ph type="ftr" sz="quarter" idx="11"/>
          </p:nvPr>
        </p:nvSpPr>
        <p:spPr/>
        <p:txBody>
          <a:bodyPr/>
          <a:lstStyle/>
          <a:p>
            <a:r>
              <a:rPr lang="en-IN" smtClean="0"/>
              <a:t>Powered by- jpwebdevelopers</a:t>
            </a:r>
            <a:endParaRPr lang="en-IN"/>
          </a:p>
        </p:txBody>
      </p:sp>
      <p:sp>
        <p:nvSpPr>
          <p:cNvPr id="9" name="Slide Number Placeholder 8"/>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72305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C2E8DE-3622-4F76-9977-6EC25F197753}" type="datetime1">
              <a:rPr lang="en-IN" smtClean="0"/>
              <a:pPr/>
              <a:t>23-06-2021</a:t>
            </a:fld>
            <a:endParaRPr lang="en-IN"/>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
        <p:nvSpPr>
          <p:cNvPr id="5" name="Slide Number Placeholder 4"/>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95894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0E6C42-AEDB-4865-A9B3-B23F1063C732}" type="datetime1">
              <a:rPr lang="en-IN" smtClean="0"/>
              <a:pPr/>
              <a:t>23-06-2021</a:t>
            </a:fld>
            <a:endParaRPr lang="en-IN"/>
          </a:p>
        </p:txBody>
      </p:sp>
      <p:sp>
        <p:nvSpPr>
          <p:cNvPr id="3" name="Footer Placeholder 2"/>
          <p:cNvSpPr>
            <a:spLocks noGrp="1"/>
          </p:cNvSpPr>
          <p:nvPr>
            <p:ph type="ftr" sz="quarter" idx="11"/>
          </p:nvPr>
        </p:nvSpPr>
        <p:spPr/>
        <p:txBody>
          <a:bodyPr/>
          <a:lstStyle/>
          <a:p>
            <a:r>
              <a:rPr lang="en-IN" smtClean="0"/>
              <a:t>Powered by- jpwebdevelopers</a:t>
            </a:r>
            <a:endParaRPr lang="en-IN"/>
          </a:p>
        </p:txBody>
      </p:sp>
      <p:sp>
        <p:nvSpPr>
          <p:cNvPr id="4" name="Slide Number Placeholder 3"/>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384510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8C3EFC-82BC-4B25-8BCB-E859C2EB0ADD}" type="datetime1">
              <a:rPr lang="en-IN" smtClean="0"/>
              <a:pPr/>
              <a:t>23-06-2021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2714987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5F9523-D4CA-4B12-84DD-D7058C3C321C}" type="datetime1">
              <a:rPr lang="en-IN" smtClean="0"/>
              <a:pPr/>
              <a:t>23-06-2021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3689369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0CBC6F-87DB-4AA3-AF89-7012EB37C5F3}" type="datetime1">
              <a:rPr lang="en-IN" smtClean="0"/>
              <a:pPr/>
              <a:t>23-06-2021</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Powered by- jpwebdevelopers</a:t>
            </a:r>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AAAE3-3E81-4158-BB69-A0A2E3F42BCF}" type="slidenum">
              <a:rPr lang="en-IN" smtClean="0"/>
              <a:pPr/>
              <a:t>‹#›</a:t>
            </a:fld>
            <a:endParaRPr lang="en-IN"/>
          </a:p>
        </p:txBody>
      </p:sp>
    </p:spTree>
    <p:extLst>
      <p:ext uri="{BB962C8B-B14F-4D97-AF65-F5344CB8AC3E}">
        <p14:creationId xmlns:p14="http://schemas.microsoft.com/office/powerpoint/2010/main" xmlns="" val="12058860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endPar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buNone/>
            </a:pPr>
            <a:r>
              <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PRESENTATION ON</a:t>
            </a:r>
          </a:p>
          <a:p>
            <a:pPr algn="ctr">
              <a:buNone/>
            </a:pPr>
            <a:r>
              <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Waterfall modal</a:t>
            </a:r>
            <a:endParaRPr lang="en-US" sz="4400" dirty="0"/>
          </a:p>
        </p:txBody>
      </p:sp>
      <p:sp>
        <p:nvSpPr>
          <p:cNvPr id="4" name="Footer Placeholder 3"/>
          <p:cNvSpPr>
            <a:spLocks noGrp="1"/>
          </p:cNvSpPr>
          <p:nvPr>
            <p:ph type="ftr" sz="quarter" idx="11"/>
          </p:nvPr>
        </p:nvSpPr>
        <p:spPr/>
        <p:txBody>
          <a:bodyPr/>
          <a:lstStyle/>
          <a:p>
            <a:r>
              <a:rPr lang="en-US" dirty="0" smtClean="0"/>
              <a:t>Powered by- </a:t>
            </a:r>
            <a:r>
              <a:rPr lang="en-US" dirty="0" err="1" smtClean="0"/>
              <a:t>jpwebdevelopers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Types  of  testing</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b="1" dirty="0" smtClean="0">
                <a:latin typeface="Times New Roman" pitchFamily="18" charset="0"/>
                <a:cs typeface="Times New Roman" pitchFamily="18" charset="0"/>
              </a:rPr>
              <a:t>Unit  testing</a:t>
            </a:r>
          </a:p>
          <a:p>
            <a:r>
              <a:rPr lang="en-IN" b="1" dirty="0" smtClean="0">
                <a:latin typeface="Times New Roman" pitchFamily="18" charset="0"/>
                <a:cs typeface="Times New Roman" pitchFamily="18" charset="0"/>
              </a:rPr>
              <a:t>Integration  testing</a:t>
            </a:r>
          </a:p>
          <a:p>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System  testing</a:t>
            </a:r>
          </a:p>
          <a:p>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Acceptance  testing</a:t>
            </a:r>
            <a:endParaRPr lang="en-IN" b="1"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17364187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latin typeface="Times New Roman" pitchFamily="18" charset="0"/>
                <a:cs typeface="Times New Roman" pitchFamily="18" charset="0"/>
              </a:rPr>
              <a:t>Conti..</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IN" sz="2400" b="1" dirty="0" smtClean="0">
                <a:latin typeface="Times New Roman" pitchFamily="18" charset="0"/>
                <a:cs typeface="Times New Roman" pitchFamily="18" charset="0"/>
              </a:rPr>
              <a:t>Unit testing  </a:t>
            </a:r>
            <a:r>
              <a:rPr lang="en-IN" sz="2400" dirty="0" smtClean="0">
                <a:latin typeface="Times New Roman" pitchFamily="18" charset="0"/>
                <a:cs typeface="Times New Roman" pitchFamily="18" charset="0"/>
              </a:rPr>
              <a:t>:  unit  testing   can  be  different  </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modules  and  components  are  tested  individually.</a:t>
            </a:r>
          </a:p>
          <a:p>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a:t>
            </a:r>
            <a:r>
              <a:rPr lang="en-IN" sz="2400" b="1" dirty="0" smtClean="0">
                <a:latin typeface="Times New Roman" pitchFamily="18" charset="0"/>
                <a:cs typeface="Times New Roman" pitchFamily="18" charset="0"/>
              </a:rPr>
              <a:t>integration  testing:  </a:t>
            </a:r>
            <a:r>
              <a:rPr lang="en-IN" sz="2400" dirty="0" smtClean="0">
                <a:latin typeface="Times New Roman" pitchFamily="18" charset="0"/>
                <a:cs typeface="Times New Roman" pitchFamily="18" charset="0"/>
              </a:rPr>
              <a:t>integration  testing refer  to  be  modules  are  integrated  into  the  system.</a:t>
            </a:r>
          </a:p>
          <a:p>
            <a:r>
              <a:rPr lang="en-IN" sz="2400" b="1" dirty="0" smtClean="0">
                <a:latin typeface="Times New Roman" pitchFamily="18" charset="0"/>
                <a:cs typeface="Times New Roman" pitchFamily="18" charset="0"/>
              </a:rPr>
              <a:t>System  testing  </a:t>
            </a:r>
            <a:r>
              <a:rPr lang="en-IN" sz="2400" dirty="0" smtClean="0">
                <a:latin typeface="Times New Roman" pitchFamily="18" charset="0"/>
                <a:cs typeface="Times New Roman" pitchFamily="18" charset="0"/>
              </a:rPr>
              <a:t>:system testing  refer  to  be   system  is  tested   against  the  system  requirement  to see if  all the  requirement   are  met  and  if  the  system  performs  as  specified    by   the  requirement.</a:t>
            </a:r>
          </a:p>
          <a:p>
            <a:r>
              <a:rPr lang="en-IN" sz="2400" dirty="0">
                <a:latin typeface="Times New Roman" pitchFamily="18" charset="0"/>
                <a:cs typeface="Times New Roman" pitchFamily="18" charset="0"/>
              </a:rPr>
              <a:t> </a:t>
            </a:r>
            <a:r>
              <a:rPr lang="en-IN" sz="2400" b="1" dirty="0">
                <a:latin typeface="Times New Roman" pitchFamily="18" charset="0"/>
                <a:cs typeface="Times New Roman" pitchFamily="18" charset="0"/>
              </a:rPr>
              <a:t>A</a:t>
            </a:r>
            <a:r>
              <a:rPr lang="en-IN" sz="2400" b="1" dirty="0" smtClean="0">
                <a:latin typeface="Times New Roman" pitchFamily="18" charset="0"/>
                <a:cs typeface="Times New Roman" pitchFamily="18" charset="0"/>
              </a:rPr>
              <a:t>cceptance  testing:   </a:t>
            </a:r>
            <a:r>
              <a:rPr lang="en-IN" sz="2400" dirty="0" smtClean="0">
                <a:latin typeface="Times New Roman" pitchFamily="18" charset="0"/>
                <a:cs typeface="Times New Roman" pitchFamily="18" charset="0"/>
              </a:rPr>
              <a:t>acceptance  testing   is  performed </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to  demonstrates  to  the  client ,  on  the real  -life  data  of </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the  client, the  operation  of  the  system.</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42244650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Maintenance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After   the  completion  of  implementation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phases, the  software  is required  to  be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properly  maintained. If  the  system  is  not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properly  maintained  ,it  may  fail.</a:t>
            </a:r>
          </a:p>
          <a:p>
            <a:r>
              <a:rPr lang="en-IN" dirty="0" smtClean="0">
                <a:latin typeface="Times New Roman" pitchFamily="18" charset="0"/>
                <a:cs typeface="Times New Roman" pitchFamily="18" charset="0"/>
              </a:rPr>
              <a:t>Therefore  generally  more  than  50%  of  total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software  development  time   is  spent  in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maintaining   the  system.</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459086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latin typeface="Times New Roman" pitchFamily="18" charset="0"/>
                <a:cs typeface="Times New Roman" pitchFamily="18" charset="0"/>
              </a:rPr>
              <a:t>Advantages  -:</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IN" dirty="0" smtClean="0">
                <a:latin typeface="Times New Roman" pitchFamily="18" charset="0"/>
                <a:cs typeface="Times New Roman" pitchFamily="18" charset="0"/>
              </a:rPr>
              <a:t>This  model  is  simple  and  easy  to  understand  and  used.</a:t>
            </a:r>
          </a:p>
          <a:p>
            <a:r>
              <a:rPr lang="en-IN" dirty="0" smtClean="0">
                <a:latin typeface="Times New Roman" pitchFamily="18" charset="0"/>
                <a:cs typeface="Times New Roman" pitchFamily="18" charset="0"/>
              </a:rPr>
              <a:t>In this  model  phases  are  processed  and  completed  one  at  a  time.</a:t>
            </a:r>
          </a:p>
          <a:p>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waterfall  model  work  well for  small  project  where  requirement  are  very  well  understand.</a:t>
            </a:r>
          </a:p>
          <a:p>
            <a:r>
              <a:rPr lang="en-IN" dirty="0" smtClean="0">
                <a:latin typeface="Times New Roman" pitchFamily="18" charset="0"/>
                <a:cs typeface="Times New Roman" pitchFamily="18" charset="0"/>
              </a:rPr>
              <a:t>Verification  and  validation  is  performed  within  each  stage.</a:t>
            </a:r>
          </a:p>
          <a:p>
            <a:r>
              <a:rPr lang="en-IN" dirty="0" smtClean="0">
                <a:latin typeface="Times New Roman" pitchFamily="18" charset="0"/>
                <a:cs typeface="Times New Roman" pitchFamily="18" charset="0"/>
              </a:rPr>
              <a:t>Beginning  and  end  of  each  phase clearly  identified.</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2204859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latin typeface="Times New Roman" pitchFamily="18" charset="0"/>
                <a:cs typeface="Times New Roman" pitchFamily="18" charset="0"/>
              </a:rPr>
              <a:t>Disadvantages:-</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IN" dirty="0" smtClean="0">
                <a:latin typeface="Times New Roman" pitchFamily="18" charset="0"/>
                <a:cs typeface="Times New Roman" pitchFamily="18" charset="0"/>
              </a:rPr>
              <a:t>It  assumes that  the  requirement   of  a  system  can  be  frozen  before   the  design   begins.  But  for  new  system, determining  the  requirement  is  difficult  as  the  user  does  not  ever  know  the   requirements.</a:t>
            </a:r>
          </a:p>
          <a:p>
            <a:r>
              <a:rPr lang="en-IN" dirty="0" smtClean="0">
                <a:latin typeface="Times New Roman" pitchFamily="18" charset="0"/>
                <a:cs typeface="Times New Roman" pitchFamily="18" charset="0"/>
              </a:rPr>
              <a:t>Freezing  the  requirement  usually  requires choosing  the  hardware .  </a:t>
            </a:r>
          </a:p>
          <a:p>
            <a:pPr marL="0" indent="0"/>
            <a:r>
              <a:rPr lang="en-IN" dirty="0" smtClean="0">
                <a:latin typeface="Times New Roman" pitchFamily="18" charset="0"/>
                <a:cs typeface="Times New Roman" pitchFamily="18" charset="0"/>
              </a:rPr>
              <a:t>A  large   project      have a  few  years  to  complete.   If  the    hardware   is    selected  early, then  due  to  the    speed  at  which   hardware  technology  is  changing.</a:t>
            </a: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41929753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643439" y="1142984"/>
          <a:ext cx="450056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p:cNvSpPr/>
          <p:nvPr/>
        </p:nvSpPr>
        <p:spPr>
          <a:xfrm>
            <a:off x="928663" y="1357298"/>
            <a:ext cx="3313729" cy="4524315"/>
          </a:xfrm>
          <a:prstGeom prst="rect">
            <a:avLst/>
          </a:prstGeom>
          <a:noFill/>
        </p:spPr>
        <p:txBody>
          <a:bodyPr wrap="none" lIns="91440" tIns="45720" rIns="91440" bIns="45720">
            <a:spAutoFit/>
          </a:bodyPr>
          <a:lstStyle/>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Thank</a:t>
            </a:r>
          </a:p>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You</a:t>
            </a:r>
          </a:p>
          <a:p>
            <a:pPr algn="ctr"/>
            <a:endParaRPr lang="en-US" sz="9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000" fill="hold"/>
                                        <p:tgtEl>
                                          <p:spTgt spid="10"/>
                                        </p:tgtEl>
                                        <p:attrNameLst>
                                          <p:attrName>ppt_x</p:attrName>
                                        </p:attrNameLst>
                                      </p:cBhvr>
                                      <p:tavLst>
                                        <p:tav tm="0">
                                          <p:val>
                                            <p:strVal val="#ppt_x"/>
                                          </p:val>
                                        </p:tav>
                                        <p:tav tm="100000">
                                          <p:val>
                                            <p:strVal val="#ppt_x"/>
                                          </p:val>
                                        </p:tav>
                                      </p:tavLst>
                                    </p:anim>
                                    <p:anim calcmode="lin" valueType="num">
                                      <p:cBhvr additive="base">
                                        <p:cTn id="8" dur="20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2000" fill="hold"/>
                                        <p:tgtEl>
                                          <p:spTgt spid="7"/>
                                        </p:tgtEl>
                                        <p:attrNameLst>
                                          <p:attrName>ppt_x</p:attrName>
                                        </p:attrNameLst>
                                      </p:cBhvr>
                                      <p:tavLst>
                                        <p:tav tm="0">
                                          <p:val>
                                            <p:strVal val="#ppt_x"/>
                                          </p:val>
                                        </p:tav>
                                        <p:tav tm="100000">
                                          <p:val>
                                            <p:strVal val="#ppt_x"/>
                                          </p:val>
                                        </p:tav>
                                      </p:tavLst>
                                    </p:anim>
                                    <p:anim calcmode="lin" valueType="num">
                                      <p:cBhvr additive="base">
                                        <p:cTn id="12"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792087"/>
          </a:xfrm>
        </p:spPr>
        <p:txBody>
          <a:bodyPr>
            <a:normAutofit fontScale="90000"/>
          </a:bodyPr>
          <a:lstStyle/>
          <a:p>
            <a:r>
              <a:rPr lang="en-IN" dirty="0" smtClean="0">
                <a:latin typeface="Times New Roman" pitchFamily="18" charset="0"/>
                <a:cs typeface="Times New Roman" pitchFamily="18" charset="0"/>
              </a:rPr>
              <a:t>Waterfall  model</a:t>
            </a:r>
            <a:endParaRPr lang="en-IN" dirty="0">
              <a:latin typeface="Times New Roman" pitchFamily="18" charset="0"/>
              <a:cs typeface="Times New Roman" pitchFamily="18" charset="0"/>
            </a:endParaRPr>
          </a:p>
        </p:txBody>
      </p:sp>
      <p:sp>
        <p:nvSpPr>
          <p:cNvPr id="3" name="Subtitle 2"/>
          <p:cNvSpPr>
            <a:spLocks noGrp="1"/>
          </p:cNvSpPr>
          <p:nvPr>
            <p:ph type="subTitle" idx="1"/>
          </p:nvPr>
        </p:nvSpPr>
        <p:spPr>
          <a:xfrm>
            <a:off x="179512" y="1052736"/>
            <a:ext cx="8784976" cy="5616624"/>
          </a:xfrm>
        </p:spPr>
        <p:txBody>
          <a:bodyPr>
            <a:normAutofit/>
          </a:bodyPr>
          <a:lstStyle/>
          <a:p>
            <a:pPr marL="457200" indent="-457200" algn="l">
              <a:buFont typeface="Wingdings" pitchFamily="2" charset="2"/>
              <a:buChar char="q"/>
            </a:pPr>
            <a:r>
              <a:rPr lang="en-IN" dirty="0" smtClean="0">
                <a:solidFill>
                  <a:schemeClr val="tx1"/>
                </a:solidFill>
                <a:latin typeface="Times New Roman" pitchFamily="18" charset="0"/>
                <a:cs typeface="Times New Roman" pitchFamily="18" charset="0"/>
              </a:rPr>
              <a:t>The  simplest  process  models  is  the  </a:t>
            </a:r>
            <a:r>
              <a:rPr lang="en-IN" b="1" i="1" dirty="0" smtClean="0">
                <a:solidFill>
                  <a:schemeClr val="tx1"/>
                </a:solidFill>
                <a:latin typeface="Times New Roman" pitchFamily="18" charset="0"/>
                <a:cs typeface="Times New Roman" pitchFamily="18" charset="0"/>
              </a:rPr>
              <a:t>waterfall</a:t>
            </a:r>
            <a:r>
              <a:rPr lang="en-IN" dirty="0" smtClean="0">
                <a:solidFill>
                  <a:schemeClr val="tx1"/>
                </a:solidFill>
                <a:latin typeface="Times New Roman" pitchFamily="18" charset="0"/>
                <a:cs typeface="Times New Roman" pitchFamily="18" charset="0"/>
              </a:rPr>
              <a:t> </a:t>
            </a:r>
            <a:r>
              <a:rPr lang="en-IN" b="1" i="1" dirty="0" smtClean="0">
                <a:solidFill>
                  <a:schemeClr val="tx1"/>
                </a:solidFill>
                <a:latin typeface="Times New Roman" pitchFamily="18" charset="0"/>
                <a:cs typeface="Times New Roman" pitchFamily="18" charset="0"/>
              </a:rPr>
              <a:t>models</a:t>
            </a:r>
            <a:r>
              <a:rPr lang="en-IN" dirty="0" smtClean="0">
                <a:solidFill>
                  <a:schemeClr val="tx1"/>
                </a:solidFill>
                <a:latin typeface="Times New Roman" pitchFamily="18" charset="0"/>
                <a:cs typeface="Times New Roman" pitchFamily="18" charset="0"/>
              </a:rPr>
              <a:t>, which  states that  phases  are  organized In  a  linear  order. </a:t>
            </a:r>
          </a:p>
          <a:p>
            <a:pPr marL="457200" indent="-457200" algn="l">
              <a:buFont typeface="Wingdings" pitchFamily="2" charset="2"/>
              <a:buChar char="q"/>
            </a:pPr>
            <a:r>
              <a:rPr lang="en-IN" dirty="0" smtClean="0">
                <a:solidFill>
                  <a:schemeClr val="tx1"/>
                </a:solidFill>
                <a:latin typeface="Times New Roman" pitchFamily="18" charset="0"/>
                <a:cs typeface="Times New Roman" pitchFamily="18" charset="0"/>
              </a:rPr>
              <a:t>In  this model,  a project  begins with feasibility  analysis. upon  successfully  the  feasibility  of  a project, the  requirement  analysis  and project  planning begins. </a:t>
            </a:r>
          </a:p>
          <a:p>
            <a:pPr marL="457200" indent="-457200" algn="l">
              <a:buFont typeface="Wingdings" pitchFamily="2" charset="2"/>
              <a:buChar char="q"/>
            </a:pPr>
            <a:r>
              <a:rPr lang="en-IN" dirty="0" smtClean="0">
                <a:solidFill>
                  <a:schemeClr val="tx1"/>
                </a:solidFill>
                <a:latin typeface="Times New Roman" pitchFamily="18" charset="0"/>
                <a:cs typeface="Times New Roman" pitchFamily="18" charset="0"/>
              </a:rPr>
              <a:t>The design  start    after   requirement  analysis  is  complete, and Coding  begins  after  the  design   is  complete. Once Programming  is completed, the  code  is  integrated</a:t>
            </a:r>
            <a:r>
              <a:rPr lang="en-IN" dirty="0">
                <a:solidFill>
                  <a:schemeClr val="tx1"/>
                </a:solidFill>
                <a:latin typeface="Times New Roman" pitchFamily="18" charset="0"/>
                <a:cs typeface="Times New Roman" pitchFamily="18" charset="0"/>
              </a:rPr>
              <a:t> a</a:t>
            </a:r>
            <a:r>
              <a:rPr lang="en-IN" dirty="0" smtClean="0">
                <a:solidFill>
                  <a:schemeClr val="tx1"/>
                </a:solidFill>
                <a:latin typeface="Times New Roman" pitchFamily="18" charset="0"/>
                <a:cs typeface="Times New Roman" pitchFamily="18" charset="0"/>
              </a:rPr>
              <a:t>nd  testing  is done. Upon  successful  completion  of  testing, the  system  is installed. after  this ,the regular Operation  and  maintenance   of  the  system  takes  place.</a:t>
            </a:r>
            <a:endParaRPr lang="en-IN"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1487616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IN" b="1" i="1" dirty="0" smtClean="0">
                <a:latin typeface="Times New Roman" pitchFamily="18" charset="0"/>
                <a:cs typeface="Times New Roman" pitchFamily="18" charset="0"/>
              </a:rPr>
              <a:t>Requirement  analysis</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IN" dirty="0" smtClean="0">
                <a:latin typeface="Times New Roman" pitchFamily="18" charset="0"/>
                <a:cs typeface="Times New Roman" pitchFamily="18" charset="0"/>
              </a:rPr>
              <a:t>Requirement  </a:t>
            </a:r>
            <a:r>
              <a:rPr lang="en-IN" dirty="0" smtClean="0">
                <a:latin typeface="Times New Roman" pitchFamily="18" charset="0"/>
                <a:cs typeface="Times New Roman" pitchFamily="18" charset="0"/>
              </a:rPr>
              <a:t>analysis is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done  order  to  understand  the problem  the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software  system  is  to  solve.  The  requirement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analysis  is on  identifying  what  is  needed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from  the  system, not  how  the  system  will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achieve  its  goals.</a:t>
            </a:r>
          </a:p>
          <a:p>
            <a:pPr>
              <a:buFont typeface="Wingdings" pitchFamily="2" charset="2"/>
              <a:buChar char="v"/>
            </a:pPr>
            <a:r>
              <a:rPr lang="en-IN" b="1" i="1" dirty="0" smtClean="0">
                <a:latin typeface="Times New Roman" pitchFamily="18" charset="0"/>
                <a:cs typeface="Times New Roman" pitchFamily="18" charset="0"/>
              </a:rPr>
              <a:t>    The goals  of  the  requirement to  activity is   to  document  the  requirement  in  a   software  </a:t>
            </a:r>
          </a:p>
          <a:p>
            <a:pPr marL="0" indent="0">
              <a:buNone/>
            </a:pPr>
            <a:r>
              <a:rPr lang="en-IN" b="1" i="1" dirty="0" smtClean="0">
                <a:latin typeface="Times New Roman" pitchFamily="18" charset="0"/>
                <a:cs typeface="Times New Roman" pitchFamily="18" charset="0"/>
              </a:rPr>
              <a:t>   requirement  specification  document(SRS</a:t>
            </a:r>
            <a:r>
              <a:rPr lang="en-IN" dirty="0" smtClean="0">
                <a:latin typeface="Times New Roman" pitchFamily="18" charset="0"/>
                <a:cs typeface="Times New Roman" pitchFamily="18" charset="0"/>
              </a:rPr>
              <a:t>  ).</a:t>
            </a: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37848714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Conti..</a:t>
            </a:r>
            <a:endParaRPr lang="en-IN" dirty="0"/>
          </a:p>
        </p:txBody>
      </p:sp>
      <p:sp>
        <p:nvSpPr>
          <p:cNvPr id="3" name="Content Placeholder 2"/>
          <p:cNvSpPr>
            <a:spLocks noGrp="1"/>
          </p:cNvSpPr>
          <p:nvPr>
            <p:ph idx="1"/>
          </p:nvPr>
        </p:nvSpPr>
        <p:spPr/>
        <p:txBody>
          <a:bodyPr>
            <a:normAutofit/>
          </a:bodyPr>
          <a:lstStyle/>
          <a:p>
            <a:r>
              <a:rPr lang="en-IN" b="1" i="1" dirty="0" smtClean="0">
                <a:latin typeface="Times New Roman" pitchFamily="18" charset="0"/>
                <a:cs typeface="Times New Roman" pitchFamily="18" charset="0"/>
              </a:rPr>
              <a:t>Project  planning  </a:t>
            </a:r>
            <a:r>
              <a:rPr lang="en-IN" dirty="0" smtClean="0">
                <a:latin typeface="Times New Roman" pitchFamily="18" charset="0"/>
                <a:cs typeface="Times New Roman" pitchFamily="18" charset="0"/>
              </a:rPr>
              <a:t>: planning  is  a  important  activity  in  software   development. A  good plan  is  based  on  the  requirement  of  the system  and  should  be  done  before  later   phases  begin.</a:t>
            </a:r>
          </a:p>
          <a:p>
            <a:r>
              <a:rPr lang="en-IN" b="1" i="1" dirty="0">
                <a:latin typeface="Times New Roman" pitchFamily="18" charset="0"/>
                <a:cs typeface="Times New Roman" pitchFamily="18" charset="0"/>
              </a:rPr>
              <a:t> </a:t>
            </a:r>
            <a:r>
              <a:rPr lang="en-IN" b="1" i="1" dirty="0" smtClean="0">
                <a:latin typeface="Times New Roman" pitchFamily="18" charset="0"/>
                <a:cs typeface="Times New Roman" pitchFamily="18" charset="0"/>
              </a:rPr>
              <a:t>  validation </a:t>
            </a:r>
            <a:r>
              <a:rPr lang="en-IN" dirty="0" smtClean="0">
                <a:latin typeface="Times New Roman" pitchFamily="18" charset="0"/>
                <a:cs typeface="Times New Roman" pitchFamily="18" charset="0"/>
              </a:rPr>
              <a:t>:validation means that  will  be  output  of    a  phases  is  consistent  with  its  input.</a:t>
            </a:r>
          </a:p>
          <a:p>
            <a:r>
              <a:rPr lang="en-IN" dirty="0">
                <a:latin typeface="Times New Roman" pitchFamily="18" charset="0"/>
                <a:cs typeface="Times New Roman" pitchFamily="18" charset="0"/>
              </a:rPr>
              <a:t> </a:t>
            </a:r>
            <a:r>
              <a:rPr lang="en-IN" b="1" i="1" dirty="0" smtClean="0">
                <a:latin typeface="Times New Roman" pitchFamily="18" charset="0"/>
                <a:cs typeface="Times New Roman" pitchFamily="18" charset="0"/>
              </a:rPr>
              <a:t> verification </a:t>
            </a:r>
            <a:r>
              <a:rPr lang="en-IN" dirty="0" smtClean="0">
                <a:latin typeface="Times New Roman" pitchFamily="18" charset="0"/>
                <a:cs typeface="Times New Roman" pitchFamily="18" charset="0"/>
              </a:rPr>
              <a:t>:  verification  means  that  will  be</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output  of  the  phases    is  consistent  with  the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overall    requirement  of  the  system.</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3536730908"/>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4920" y="503227"/>
            <a:ext cx="25922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System</a:t>
            </a:r>
            <a:r>
              <a:rPr lang="en-IN" dirty="0" smtClean="0">
                <a:solidFill>
                  <a:schemeClr val="tx1"/>
                </a:solidFill>
              </a:rPr>
              <a:t>   </a:t>
            </a:r>
            <a:r>
              <a:rPr lang="en-IN" b="1" i="1" dirty="0" smtClean="0">
                <a:solidFill>
                  <a:schemeClr val="tx1"/>
                </a:solidFill>
              </a:rPr>
              <a:t>feasibility</a:t>
            </a:r>
            <a:endParaRPr lang="en-IN" b="1" i="1" dirty="0">
              <a:solidFill>
                <a:schemeClr val="tx1"/>
              </a:solidFill>
            </a:endParaRPr>
          </a:p>
        </p:txBody>
      </p:sp>
      <p:sp>
        <p:nvSpPr>
          <p:cNvPr id="3" name="Rectangle 2"/>
          <p:cNvSpPr/>
          <p:nvPr/>
        </p:nvSpPr>
        <p:spPr>
          <a:xfrm>
            <a:off x="6228184" y="548649"/>
            <a:ext cx="260658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Requirement</a:t>
            </a:r>
            <a:r>
              <a:rPr lang="en-IN" dirty="0" smtClean="0">
                <a:solidFill>
                  <a:schemeClr val="tx1"/>
                </a:solidFill>
              </a:rPr>
              <a:t>  </a:t>
            </a:r>
            <a:r>
              <a:rPr lang="en-IN" b="1" i="1" dirty="0" smtClean="0">
                <a:solidFill>
                  <a:schemeClr val="tx1"/>
                </a:solidFill>
              </a:rPr>
              <a:t>analysis</a:t>
            </a:r>
          </a:p>
          <a:p>
            <a:pPr algn="ctr"/>
            <a:r>
              <a:rPr lang="en-IN" dirty="0" smtClean="0">
                <a:solidFill>
                  <a:schemeClr val="tx1"/>
                </a:solidFill>
              </a:rPr>
              <a:t>&amp;  </a:t>
            </a:r>
            <a:r>
              <a:rPr lang="en-IN" b="1" i="1" dirty="0" smtClean="0">
                <a:solidFill>
                  <a:schemeClr val="tx1"/>
                </a:solidFill>
              </a:rPr>
              <a:t>project</a:t>
            </a:r>
            <a:r>
              <a:rPr lang="en-IN" dirty="0" smtClean="0">
                <a:solidFill>
                  <a:schemeClr val="tx1"/>
                </a:solidFill>
              </a:rPr>
              <a:t>  </a:t>
            </a:r>
            <a:r>
              <a:rPr lang="en-IN" b="1" i="1" dirty="0" smtClean="0">
                <a:solidFill>
                  <a:schemeClr val="tx1"/>
                </a:solidFill>
              </a:rPr>
              <a:t>planning</a:t>
            </a:r>
            <a:endParaRPr lang="en-IN" b="1" i="1" dirty="0">
              <a:solidFill>
                <a:schemeClr val="tx1"/>
              </a:solidFill>
            </a:endParaRPr>
          </a:p>
        </p:txBody>
      </p:sp>
      <p:sp>
        <p:nvSpPr>
          <p:cNvPr id="4" name="Rectangle 3"/>
          <p:cNvSpPr/>
          <p:nvPr/>
        </p:nvSpPr>
        <p:spPr>
          <a:xfrm>
            <a:off x="6360101" y="2132856"/>
            <a:ext cx="2474671"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Detailed</a:t>
            </a:r>
            <a:r>
              <a:rPr lang="en-IN" dirty="0" smtClean="0">
                <a:solidFill>
                  <a:schemeClr val="tx1"/>
                </a:solidFill>
              </a:rPr>
              <a:t>  </a:t>
            </a:r>
            <a:r>
              <a:rPr lang="en-IN" b="1" i="1" dirty="0" smtClean="0">
                <a:solidFill>
                  <a:schemeClr val="tx1"/>
                </a:solidFill>
              </a:rPr>
              <a:t>design</a:t>
            </a:r>
            <a:endParaRPr lang="en-IN" b="1" i="1" dirty="0">
              <a:solidFill>
                <a:schemeClr val="tx1"/>
              </a:solidFill>
            </a:endParaRPr>
          </a:p>
        </p:txBody>
      </p:sp>
      <p:sp>
        <p:nvSpPr>
          <p:cNvPr id="5" name="Rectangle 4"/>
          <p:cNvSpPr/>
          <p:nvPr/>
        </p:nvSpPr>
        <p:spPr>
          <a:xfrm>
            <a:off x="1619672" y="2132856"/>
            <a:ext cx="2592288"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System</a:t>
            </a:r>
            <a:r>
              <a:rPr lang="en-IN" dirty="0" smtClean="0">
                <a:solidFill>
                  <a:schemeClr val="tx1"/>
                </a:solidFill>
              </a:rPr>
              <a:t>  </a:t>
            </a:r>
            <a:r>
              <a:rPr lang="en-IN" b="1" i="1" dirty="0" smtClean="0">
                <a:solidFill>
                  <a:schemeClr val="tx1"/>
                </a:solidFill>
              </a:rPr>
              <a:t>design</a:t>
            </a:r>
            <a:endParaRPr lang="en-IN" b="1" i="1" dirty="0">
              <a:solidFill>
                <a:schemeClr val="tx1"/>
              </a:solidFill>
            </a:endParaRPr>
          </a:p>
        </p:txBody>
      </p:sp>
      <p:sp>
        <p:nvSpPr>
          <p:cNvPr id="6" name="Rectangle 5"/>
          <p:cNvSpPr/>
          <p:nvPr/>
        </p:nvSpPr>
        <p:spPr>
          <a:xfrm>
            <a:off x="1647297" y="3831191"/>
            <a:ext cx="2592288"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coding</a:t>
            </a:r>
            <a:endParaRPr lang="en-IN" b="1" i="1" dirty="0">
              <a:solidFill>
                <a:schemeClr val="tx1"/>
              </a:solidFill>
            </a:endParaRPr>
          </a:p>
        </p:txBody>
      </p:sp>
      <p:sp>
        <p:nvSpPr>
          <p:cNvPr id="7" name="Rectangle 6"/>
          <p:cNvSpPr/>
          <p:nvPr/>
        </p:nvSpPr>
        <p:spPr>
          <a:xfrm>
            <a:off x="6343346" y="3789040"/>
            <a:ext cx="249142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testing</a:t>
            </a:r>
            <a:r>
              <a:rPr lang="en-IN" dirty="0" smtClean="0">
                <a:solidFill>
                  <a:schemeClr val="tx1"/>
                </a:solidFill>
              </a:rPr>
              <a:t>  </a:t>
            </a:r>
            <a:r>
              <a:rPr lang="en-IN" b="1" i="1" dirty="0" smtClean="0">
                <a:solidFill>
                  <a:schemeClr val="tx1"/>
                </a:solidFill>
              </a:rPr>
              <a:t>and</a:t>
            </a:r>
            <a:r>
              <a:rPr lang="en-IN" dirty="0" smtClean="0">
                <a:solidFill>
                  <a:schemeClr val="tx1"/>
                </a:solidFill>
              </a:rPr>
              <a:t>  </a:t>
            </a:r>
            <a:r>
              <a:rPr lang="en-IN" b="1" i="1" dirty="0" smtClean="0">
                <a:solidFill>
                  <a:schemeClr val="tx1"/>
                </a:solidFill>
              </a:rPr>
              <a:t>program</a:t>
            </a:r>
            <a:endParaRPr lang="en-IN" b="1" i="1" dirty="0">
              <a:solidFill>
                <a:schemeClr val="tx1"/>
              </a:solidFill>
            </a:endParaRPr>
          </a:p>
        </p:txBody>
      </p:sp>
      <p:sp>
        <p:nvSpPr>
          <p:cNvPr id="8" name="Rectangle 7"/>
          <p:cNvSpPr/>
          <p:nvPr/>
        </p:nvSpPr>
        <p:spPr>
          <a:xfrm>
            <a:off x="1619673" y="5517232"/>
            <a:ext cx="264753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installation</a:t>
            </a:r>
            <a:endParaRPr lang="en-IN" b="1" i="1" dirty="0">
              <a:solidFill>
                <a:schemeClr val="tx1"/>
              </a:solidFill>
            </a:endParaRPr>
          </a:p>
        </p:txBody>
      </p:sp>
      <p:sp>
        <p:nvSpPr>
          <p:cNvPr id="9" name="Rectangle 8"/>
          <p:cNvSpPr/>
          <p:nvPr/>
        </p:nvSpPr>
        <p:spPr>
          <a:xfrm>
            <a:off x="6360101" y="5517232"/>
            <a:ext cx="249857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solidFill>
                  <a:schemeClr val="tx1"/>
                </a:solidFill>
              </a:rPr>
              <a:t>Operation</a:t>
            </a:r>
            <a:r>
              <a:rPr lang="en-IN" dirty="0" smtClean="0">
                <a:solidFill>
                  <a:schemeClr val="tx1"/>
                </a:solidFill>
              </a:rPr>
              <a:t>  </a:t>
            </a:r>
            <a:r>
              <a:rPr lang="en-IN" b="1" i="1" dirty="0" smtClean="0">
                <a:solidFill>
                  <a:schemeClr val="tx1"/>
                </a:solidFill>
              </a:rPr>
              <a:t>and</a:t>
            </a:r>
            <a:r>
              <a:rPr lang="en-IN" dirty="0" smtClean="0">
                <a:solidFill>
                  <a:schemeClr val="tx1"/>
                </a:solidFill>
              </a:rPr>
              <a:t>  </a:t>
            </a:r>
            <a:r>
              <a:rPr lang="en-IN" b="1" i="1" dirty="0" smtClean="0">
                <a:solidFill>
                  <a:schemeClr val="tx1"/>
                </a:solidFill>
              </a:rPr>
              <a:t>maintenance</a:t>
            </a:r>
            <a:endParaRPr lang="en-IN" b="1" i="1" dirty="0">
              <a:solidFill>
                <a:schemeClr val="tx1"/>
              </a:solidFill>
            </a:endParaRPr>
          </a:p>
        </p:txBody>
      </p:sp>
      <p:cxnSp>
        <p:nvCxnSpPr>
          <p:cNvPr id="11" name="Straight Arrow Connector 10"/>
          <p:cNvCxnSpPr>
            <a:stCxn id="2" idx="3"/>
            <a:endCxn id="3" idx="1"/>
          </p:cNvCxnSpPr>
          <p:nvPr/>
        </p:nvCxnSpPr>
        <p:spPr>
          <a:xfrm>
            <a:off x="4267208" y="960427"/>
            <a:ext cx="1960976" cy="454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5" idx="3"/>
            <a:endCxn id="4" idx="1"/>
          </p:cNvCxnSpPr>
          <p:nvPr/>
        </p:nvCxnSpPr>
        <p:spPr>
          <a:xfrm>
            <a:off x="4211960" y="2636912"/>
            <a:ext cx="214814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6" idx="3"/>
          </p:cNvCxnSpPr>
          <p:nvPr/>
        </p:nvCxnSpPr>
        <p:spPr>
          <a:xfrm flipV="1">
            <a:off x="4239585" y="4319579"/>
            <a:ext cx="2186635" cy="15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211960" y="5949280"/>
            <a:ext cx="213138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1619672" y="1005849"/>
            <a:ext cx="1296144"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a:off x="4211960" y="1463049"/>
            <a:ext cx="2016224" cy="813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H="1">
            <a:off x="4211960" y="2996952"/>
            <a:ext cx="2131386"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a:off x="4211960" y="4797152"/>
            <a:ext cx="2131386"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4678475" y="503227"/>
            <a:ext cx="1584176" cy="646331"/>
          </a:xfrm>
          <a:prstGeom prst="rect">
            <a:avLst/>
          </a:prstGeom>
          <a:noFill/>
        </p:spPr>
        <p:txBody>
          <a:bodyPr wrap="square" rtlCol="0">
            <a:spAutoFit/>
          </a:bodyPr>
          <a:lstStyle/>
          <a:p>
            <a:pPr algn="ctr"/>
            <a:r>
              <a:rPr lang="en-IN" b="1" i="1" dirty="0" smtClean="0"/>
              <a:t>Feasibility report</a:t>
            </a:r>
            <a:endParaRPr lang="en-IN" b="1" i="1" dirty="0"/>
          </a:p>
        </p:txBody>
      </p:sp>
      <p:sp>
        <p:nvSpPr>
          <p:cNvPr id="10" name="TextBox 9"/>
          <p:cNvSpPr txBox="1"/>
          <p:nvPr/>
        </p:nvSpPr>
        <p:spPr>
          <a:xfrm>
            <a:off x="2076783" y="1462073"/>
            <a:ext cx="2777019" cy="369332"/>
          </a:xfrm>
          <a:prstGeom prst="rect">
            <a:avLst/>
          </a:prstGeom>
          <a:noFill/>
        </p:spPr>
        <p:txBody>
          <a:bodyPr wrap="square" rtlCol="0">
            <a:spAutoFit/>
          </a:bodyPr>
          <a:lstStyle/>
          <a:p>
            <a:r>
              <a:rPr lang="en-IN" b="1" i="1" dirty="0" smtClean="0"/>
              <a:t>Requirement document</a:t>
            </a:r>
            <a:endParaRPr lang="en-IN" b="1" i="1" dirty="0"/>
          </a:p>
        </p:txBody>
      </p:sp>
      <p:sp>
        <p:nvSpPr>
          <p:cNvPr id="13" name="TextBox 12"/>
          <p:cNvSpPr txBox="1"/>
          <p:nvPr/>
        </p:nvSpPr>
        <p:spPr>
          <a:xfrm>
            <a:off x="5724128" y="1785516"/>
            <a:ext cx="1656184" cy="369332"/>
          </a:xfrm>
          <a:prstGeom prst="rect">
            <a:avLst/>
          </a:prstGeom>
          <a:noFill/>
        </p:spPr>
        <p:txBody>
          <a:bodyPr wrap="square" rtlCol="0">
            <a:spAutoFit/>
          </a:bodyPr>
          <a:lstStyle/>
          <a:p>
            <a:r>
              <a:rPr lang="en-IN" b="1" i="1" dirty="0" smtClean="0"/>
              <a:t>Project  plan</a:t>
            </a:r>
            <a:endParaRPr lang="en-IN" b="1" i="1" dirty="0"/>
          </a:p>
        </p:txBody>
      </p:sp>
      <p:sp>
        <p:nvSpPr>
          <p:cNvPr id="17" name="TextBox 16"/>
          <p:cNvSpPr txBox="1"/>
          <p:nvPr/>
        </p:nvSpPr>
        <p:spPr>
          <a:xfrm>
            <a:off x="4499992" y="2276872"/>
            <a:ext cx="1843354" cy="369332"/>
          </a:xfrm>
          <a:prstGeom prst="rect">
            <a:avLst/>
          </a:prstGeom>
          <a:noFill/>
        </p:spPr>
        <p:txBody>
          <a:bodyPr wrap="square" rtlCol="0">
            <a:spAutoFit/>
          </a:bodyPr>
          <a:lstStyle/>
          <a:p>
            <a:r>
              <a:rPr lang="en-IN" b="1" i="1" dirty="0" smtClean="0"/>
              <a:t>System  design</a:t>
            </a:r>
            <a:endParaRPr lang="en-IN" b="1" i="1" dirty="0"/>
          </a:p>
        </p:txBody>
      </p:sp>
      <p:sp>
        <p:nvSpPr>
          <p:cNvPr id="20" name="TextBox 19"/>
          <p:cNvSpPr txBox="1"/>
          <p:nvPr/>
        </p:nvSpPr>
        <p:spPr>
          <a:xfrm>
            <a:off x="4463988" y="2627620"/>
            <a:ext cx="1512168" cy="369332"/>
          </a:xfrm>
          <a:prstGeom prst="rect">
            <a:avLst/>
          </a:prstGeom>
          <a:noFill/>
        </p:spPr>
        <p:txBody>
          <a:bodyPr wrap="square" rtlCol="0">
            <a:spAutoFit/>
          </a:bodyPr>
          <a:lstStyle/>
          <a:p>
            <a:pPr algn="ctr"/>
            <a:r>
              <a:rPr lang="en-IN" b="1" i="1" dirty="0" smtClean="0"/>
              <a:t>document</a:t>
            </a:r>
            <a:endParaRPr lang="en-IN" b="1" i="1" dirty="0"/>
          </a:p>
        </p:txBody>
      </p:sp>
      <p:sp>
        <p:nvSpPr>
          <p:cNvPr id="24" name="TextBox 23"/>
          <p:cNvSpPr txBox="1"/>
          <p:nvPr/>
        </p:nvSpPr>
        <p:spPr>
          <a:xfrm>
            <a:off x="4564850" y="3646765"/>
            <a:ext cx="1987370" cy="646331"/>
          </a:xfrm>
          <a:prstGeom prst="rect">
            <a:avLst/>
          </a:prstGeom>
          <a:noFill/>
        </p:spPr>
        <p:txBody>
          <a:bodyPr wrap="square" rtlCol="0">
            <a:spAutoFit/>
          </a:bodyPr>
          <a:lstStyle/>
          <a:p>
            <a:pPr algn="ctr"/>
            <a:r>
              <a:rPr lang="en-IN" b="1" i="1" dirty="0" smtClean="0"/>
              <a:t>Detailed   design   document</a:t>
            </a:r>
            <a:endParaRPr lang="en-IN" b="1" i="1" dirty="0"/>
          </a:p>
        </p:txBody>
      </p:sp>
      <p:sp>
        <p:nvSpPr>
          <p:cNvPr id="25" name="TextBox 24"/>
          <p:cNvSpPr txBox="1"/>
          <p:nvPr/>
        </p:nvSpPr>
        <p:spPr>
          <a:xfrm>
            <a:off x="4516233" y="4335247"/>
            <a:ext cx="1407678" cy="369332"/>
          </a:xfrm>
          <a:prstGeom prst="rect">
            <a:avLst/>
          </a:prstGeom>
          <a:noFill/>
        </p:spPr>
        <p:txBody>
          <a:bodyPr wrap="square" rtlCol="0">
            <a:spAutoFit/>
          </a:bodyPr>
          <a:lstStyle/>
          <a:p>
            <a:pPr algn="ctr"/>
            <a:r>
              <a:rPr lang="en-IN" b="1" i="1" dirty="0" smtClean="0"/>
              <a:t>program</a:t>
            </a:r>
            <a:endParaRPr lang="en-IN" b="1" i="1" dirty="0"/>
          </a:p>
        </p:txBody>
      </p:sp>
      <p:sp>
        <p:nvSpPr>
          <p:cNvPr id="28" name="TextBox 27"/>
          <p:cNvSpPr txBox="1"/>
          <p:nvPr/>
        </p:nvSpPr>
        <p:spPr>
          <a:xfrm>
            <a:off x="4463988" y="6237312"/>
            <a:ext cx="1879358" cy="646331"/>
          </a:xfrm>
          <a:prstGeom prst="rect">
            <a:avLst/>
          </a:prstGeom>
          <a:noFill/>
        </p:spPr>
        <p:txBody>
          <a:bodyPr wrap="square" rtlCol="0">
            <a:spAutoFit/>
          </a:bodyPr>
          <a:lstStyle/>
          <a:p>
            <a:pPr algn="ctr"/>
            <a:r>
              <a:rPr lang="en-IN" b="1" i="1" dirty="0" smtClean="0"/>
              <a:t>Installation  report</a:t>
            </a:r>
            <a:endParaRPr lang="en-IN" b="1" i="1" dirty="0"/>
          </a:p>
        </p:txBody>
      </p:sp>
      <p:sp>
        <p:nvSpPr>
          <p:cNvPr id="29" name="TextBox 28"/>
          <p:cNvSpPr txBox="1"/>
          <p:nvPr/>
        </p:nvSpPr>
        <p:spPr>
          <a:xfrm>
            <a:off x="4808078" y="5265204"/>
            <a:ext cx="2780650" cy="369332"/>
          </a:xfrm>
          <a:prstGeom prst="rect">
            <a:avLst/>
          </a:prstGeom>
          <a:noFill/>
        </p:spPr>
        <p:txBody>
          <a:bodyPr wrap="square" rtlCol="0">
            <a:spAutoFit/>
          </a:bodyPr>
          <a:lstStyle/>
          <a:p>
            <a:pPr algn="ctr"/>
            <a:r>
              <a:rPr lang="en-IN" b="1" i="1" dirty="0" smtClean="0"/>
              <a:t>Test</a:t>
            </a:r>
            <a:r>
              <a:rPr lang="en-IN" dirty="0" smtClean="0"/>
              <a:t>  </a:t>
            </a:r>
            <a:r>
              <a:rPr lang="en-IN" b="1" i="1" dirty="0" smtClean="0"/>
              <a:t>plan</a:t>
            </a:r>
            <a:r>
              <a:rPr lang="en-IN" dirty="0" smtClean="0"/>
              <a:t>  </a:t>
            </a:r>
            <a:r>
              <a:rPr lang="en-IN" b="1" i="1" dirty="0" smtClean="0"/>
              <a:t>and</a:t>
            </a:r>
            <a:r>
              <a:rPr lang="en-IN" dirty="0" smtClean="0"/>
              <a:t>  </a:t>
            </a:r>
            <a:r>
              <a:rPr lang="en-IN" b="1" i="1" dirty="0" smtClean="0"/>
              <a:t>test</a:t>
            </a:r>
            <a:r>
              <a:rPr lang="en-IN" dirty="0" smtClean="0"/>
              <a:t>  </a:t>
            </a:r>
            <a:r>
              <a:rPr lang="en-IN" b="1" i="1" dirty="0" smtClean="0"/>
              <a:t>report</a:t>
            </a:r>
            <a:endParaRPr lang="en-IN" b="1" i="1" dirty="0"/>
          </a:p>
        </p:txBody>
      </p:sp>
      <p:sp>
        <p:nvSpPr>
          <p:cNvPr id="27" name="Footer Placeholder 26"/>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42428117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itchFamily="18" charset="0"/>
                <a:cs typeface="Times New Roman" pitchFamily="18" charset="0"/>
              </a:rPr>
              <a:t>System  Design</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The   purpose  of  the  design   phase   is  to  plan  a  solution  of  the  problem  specified  by  the  requirement  document  . This phases  is</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the  first  step  in  moving  from  the problem</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domain   to  the  solution  domain.</a:t>
            </a:r>
          </a:p>
          <a:p>
            <a:r>
              <a:rPr lang="en-IN" dirty="0" smtClean="0">
                <a:latin typeface="Times New Roman" pitchFamily="18" charset="0"/>
                <a:cs typeface="Times New Roman" pitchFamily="18" charset="0"/>
              </a:rPr>
              <a:t>In  other   words  ,starting  with   what  is  </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needed   ,design  toward  how  to  specify  the</a:t>
            </a:r>
          </a:p>
          <a:p>
            <a:pPr marL="0" indent="0">
              <a:buNone/>
            </a:pP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needs.</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1815243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err="1" smtClean="0">
                <a:latin typeface="Times New Roman" pitchFamily="18" charset="0"/>
                <a:cs typeface="Times New Roman" pitchFamily="18" charset="0"/>
              </a:rPr>
              <a:t>Contin</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b="1" dirty="0" smtClean="0">
                <a:latin typeface="Times New Roman" pitchFamily="18" charset="0"/>
                <a:cs typeface="Times New Roman" pitchFamily="18" charset="0"/>
              </a:rPr>
              <a:t>System  design  document:  </a:t>
            </a:r>
            <a:r>
              <a:rPr lang="en-IN" dirty="0" smtClean="0">
                <a:latin typeface="Times New Roman" pitchFamily="18" charset="0"/>
                <a:cs typeface="Times New Roman" pitchFamily="18" charset="0"/>
              </a:rPr>
              <a:t>system design  refer</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 to the  modules  </a:t>
            </a:r>
            <a:r>
              <a:rPr lang="en-IN" dirty="0" err="1" smtClean="0">
                <a:latin typeface="Times New Roman" pitchFamily="18" charset="0"/>
                <a:cs typeface="Times New Roman" pitchFamily="18" charset="0"/>
              </a:rPr>
              <a:t>identifer</a:t>
            </a:r>
            <a:r>
              <a:rPr lang="en-IN" dirty="0" smtClean="0">
                <a:latin typeface="Times New Roman" pitchFamily="18" charset="0"/>
                <a:cs typeface="Times New Roman" pitchFamily="18" charset="0"/>
              </a:rPr>
              <a:t>.</a:t>
            </a:r>
          </a:p>
          <a:p>
            <a:r>
              <a:rPr lang="en-IN" b="1" dirty="0" smtClean="0">
                <a:latin typeface="Times New Roman" pitchFamily="18" charset="0"/>
                <a:cs typeface="Times New Roman" pitchFamily="18" charset="0"/>
              </a:rPr>
              <a:t>Detailed   design  document  </a:t>
            </a:r>
            <a:r>
              <a:rPr lang="en-IN" dirty="0" smtClean="0">
                <a:latin typeface="Times New Roman" pitchFamily="18" charset="0"/>
                <a:cs typeface="Times New Roman" pitchFamily="18" charset="0"/>
              </a:rPr>
              <a:t>:   detailed  design   refers   to the  modules  internal  detailed  design  and    </a:t>
            </a:r>
            <a:r>
              <a:rPr lang="en-IN" dirty="0" err="1" smtClean="0">
                <a:latin typeface="Times New Roman" pitchFamily="18" charset="0"/>
                <a:cs typeface="Times New Roman" pitchFamily="18" charset="0"/>
              </a:rPr>
              <a:t>identifed</a:t>
            </a:r>
            <a:r>
              <a:rPr lang="en-IN" dirty="0" smtClean="0">
                <a:latin typeface="Times New Roman" pitchFamily="18" charset="0"/>
                <a:cs typeface="Times New Roman" pitchFamily="18" charset="0"/>
              </a:rPr>
              <a:t>.</a:t>
            </a: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2707689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atin typeface="Times New Roman" pitchFamily="18" charset="0"/>
                <a:cs typeface="Times New Roman" pitchFamily="18" charset="0"/>
              </a:rPr>
              <a:t>Coding</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IN" dirty="0" smtClean="0">
                <a:latin typeface="Times New Roman" pitchFamily="18" charset="0"/>
                <a:cs typeface="Times New Roman" pitchFamily="18" charset="0"/>
              </a:rPr>
              <a:t>Once  design  is  complete  ,  most of the  major  decision  about  the system  have  been  made</a:t>
            </a:r>
            <a:r>
              <a:rPr lang="en-IN" b="1" dirty="0" smtClean="0">
                <a:latin typeface="Times New Roman" pitchFamily="18" charset="0"/>
                <a:cs typeface="Times New Roman" pitchFamily="18" charset="0"/>
              </a:rPr>
              <a:t>.</a:t>
            </a:r>
          </a:p>
          <a:p>
            <a:r>
              <a:rPr lang="en-IN" b="1" dirty="0" smtClean="0">
                <a:latin typeface="Times New Roman" pitchFamily="18" charset="0"/>
                <a:cs typeface="Times New Roman" pitchFamily="18" charset="0"/>
              </a:rPr>
              <a:t> The  goal  of  the  coding  phases  is  to  </a:t>
            </a:r>
            <a:r>
              <a:rPr lang="en-IN" b="1" dirty="0" err="1" smtClean="0">
                <a:latin typeface="Times New Roman" pitchFamily="18" charset="0"/>
                <a:cs typeface="Times New Roman" pitchFamily="18" charset="0"/>
              </a:rPr>
              <a:t>transtate</a:t>
            </a:r>
            <a:r>
              <a:rPr lang="en-IN" b="1" dirty="0" smtClean="0">
                <a:latin typeface="Times New Roman" pitchFamily="18" charset="0"/>
                <a:cs typeface="Times New Roman" pitchFamily="18" charset="0"/>
              </a:rPr>
              <a:t>  the  design  of  the  system into  code   in  a  given  programming  languages.</a:t>
            </a:r>
          </a:p>
          <a:p>
            <a:r>
              <a:rPr lang="en-IN" dirty="0">
                <a:latin typeface="Times New Roman" pitchFamily="18" charset="0"/>
                <a:cs typeface="Times New Roman" pitchFamily="18" charset="0"/>
              </a:rPr>
              <a:t> T</a:t>
            </a:r>
            <a:r>
              <a:rPr lang="en-IN" dirty="0" smtClean="0">
                <a:latin typeface="Times New Roman" pitchFamily="18" charset="0"/>
                <a:cs typeface="Times New Roman" pitchFamily="18" charset="0"/>
              </a:rPr>
              <a:t>he  aim  in  the  phases  is  to  implement  the design  in  the  best  possible  manner.</a:t>
            </a:r>
          </a:p>
          <a:p>
            <a:r>
              <a:rPr lang="en-IN" dirty="0" smtClean="0">
                <a:latin typeface="Times New Roman" pitchFamily="18" charset="0"/>
                <a:cs typeface="Times New Roman" pitchFamily="18" charset="0"/>
              </a:rPr>
              <a:t>The  coding  phases  affects  both  testing  and maintenance  the  testing  and  maintenance costs of  software  are much  higher  than the  coding  cost, the goal of  coding  should  be  to reduce the  testing  and  maintenance effort.</a:t>
            </a: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3868123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latin typeface="Times New Roman" pitchFamily="18" charset="0"/>
                <a:cs typeface="Times New Roman" pitchFamily="18" charset="0"/>
              </a:rPr>
              <a:t>Testing</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IN" dirty="0" smtClean="0">
                <a:latin typeface="Times New Roman" pitchFamily="18" charset="0"/>
                <a:cs typeface="Times New Roman" pitchFamily="18" charset="0"/>
              </a:rPr>
              <a:t>Testing    is  the  major  quality  control  measures  used  during  software  development.  Its basic  function  is  to  detect  defects in  the  software.  During  requirement   analysis  and  design  , the output  is  a    document  that  is  usually  textual  and  non- executable. </a:t>
            </a:r>
            <a:endParaRPr lang="en-IN" dirty="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extLst>
      <p:ext uri="{BB962C8B-B14F-4D97-AF65-F5344CB8AC3E}">
        <p14:creationId xmlns:p14="http://schemas.microsoft.com/office/powerpoint/2010/main" xmlns="" val="33642161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tf00001027</Template>
  <TotalTime>244</TotalTime>
  <Words>881</Words>
  <Application>Microsoft Office PowerPoint</Application>
  <PresentationFormat>On-screen Show (4:3)</PresentationFormat>
  <Paragraphs>120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Waterfall  model</vt:lpstr>
      <vt:lpstr>Requirement  analysis:</vt:lpstr>
      <vt:lpstr>Conti..</vt:lpstr>
      <vt:lpstr>Slide 5</vt:lpstr>
      <vt:lpstr>System  Design</vt:lpstr>
      <vt:lpstr>Contin..</vt:lpstr>
      <vt:lpstr>Coding</vt:lpstr>
      <vt:lpstr>Testing</vt:lpstr>
      <vt:lpstr>Types  of  testing</vt:lpstr>
      <vt:lpstr>Conti..</vt:lpstr>
      <vt:lpstr>Maintenance</vt:lpstr>
      <vt:lpstr>Advantages  -:</vt:lpstr>
      <vt:lpstr>Disadvantages:-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Waterfall  model</dc:title>
  <dc:creator>Windows User</dc:creator>
  <cp:lastModifiedBy>pcw</cp:lastModifiedBy>
  <cp:revision>44</cp:revision>
  <dcterms:created xsi:type="dcterms:W3CDTF">2018-11-03T15:08:52Z</dcterms:created>
  <dcterms:modified xsi:type="dcterms:W3CDTF">2021-06-23T14:51:22Z</dcterms:modified>
</cp:coreProperties>
</file>