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71" r:id="rId5"/>
    <p:sldId id="272" r:id="rId6"/>
    <p:sldId id="273" r:id="rId7"/>
    <p:sldId id="260" r:id="rId8"/>
    <p:sldId id="261" r:id="rId9"/>
    <p:sldId id="262" r:id="rId10"/>
    <p:sldId id="263" r:id="rId11"/>
    <p:sldId id="264" r:id="rId12"/>
    <p:sldId id="265" r:id="rId13"/>
    <p:sldId id="266" r:id="rId14"/>
    <p:sldId id="279" r:id="rId15"/>
    <p:sldId id="267" r:id="rId16"/>
    <p:sldId id="268" r:id="rId17"/>
    <p:sldId id="269" r:id="rId18"/>
    <p:sldId id="270" r:id="rId19"/>
    <p:sldId id="274" r:id="rId20"/>
    <p:sldId id="275" r:id="rId21"/>
    <p:sldId id="28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08" autoAdjust="0"/>
    <p:restoredTop sz="94624" autoAdjust="0"/>
  </p:normalViewPr>
  <p:slideViewPr>
    <p:cSldViewPr>
      <p:cViewPr varScale="1">
        <p:scale>
          <a:sx n="69" d="100"/>
          <a:sy n="69" d="100"/>
        </p:scale>
        <p:origin x="-141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7BBC2B-B31D-4724-ACB3-AD97E144D0D2}" type="datetimeFigureOut">
              <a:rPr lang="en-US" smtClean="0"/>
              <a:pPr/>
              <a:t>6/28/2021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24D804-82DE-4C9C-98A0-75C01862077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6E2042-C111-4799-96B2-B3A02049BF76}" type="datetime1">
              <a:rPr lang="en-US" smtClean="0"/>
              <a:t>6/28/2021</a:t>
            </a:fld>
            <a:endParaRPr lang="en-US" dirty="0"/>
          </a:p>
        </p:txBody>
      </p:sp>
      <p:sp>
        <p:nvSpPr>
          <p:cNvPr id="5" name="Footer Placeholder 4"/>
          <p:cNvSpPr>
            <a:spLocks noGrp="1"/>
          </p:cNvSpPr>
          <p:nvPr>
            <p:ph type="ftr" sz="quarter" idx="11"/>
          </p:nvPr>
        </p:nvSpPr>
        <p:spPr/>
        <p:txBody>
          <a:bodyPr/>
          <a:lstStyle/>
          <a:p>
            <a:r>
              <a:rPr lang="en-US" smtClean="0"/>
              <a:t>Powered by- jpwebdevelopers</a:t>
            </a:r>
            <a:endParaRPr lang="en-US" dirty="0"/>
          </a:p>
        </p:txBody>
      </p:sp>
      <p:sp>
        <p:nvSpPr>
          <p:cNvPr id="6" name="Slide Number Placeholder 5"/>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310768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38B9E2-D4D8-4113-A16A-4B71FF92A93C}" type="datetime1">
              <a:rPr lang="en-US" smtClean="0"/>
              <a:t>6/28/2021</a:t>
            </a:fld>
            <a:endParaRPr lang="en-US" dirty="0"/>
          </a:p>
        </p:txBody>
      </p:sp>
      <p:sp>
        <p:nvSpPr>
          <p:cNvPr id="5" name="Footer Placeholder 4"/>
          <p:cNvSpPr>
            <a:spLocks noGrp="1"/>
          </p:cNvSpPr>
          <p:nvPr>
            <p:ph type="ftr" sz="quarter" idx="11"/>
          </p:nvPr>
        </p:nvSpPr>
        <p:spPr/>
        <p:txBody>
          <a:bodyPr/>
          <a:lstStyle/>
          <a:p>
            <a:r>
              <a:rPr lang="en-US" smtClean="0"/>
              <a:t>Powered by- jpwebdevelopers</a:t>
            </a:r>
            <a:endParaRPr lang="en-US" dirty="0"/>
          </a:p>
        </p:txBody>
      </p:sp>
      <p:sp>
        <p:nvSpPr>
          <p:cNvPr id="6" name="Slide Number Placeholder 5"/>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364738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0244B9-3068-4FE8-8E3C-42755F2B7A3B}" type="datetime1">
              <a:rPr lang="en-US" smtClean="0"/>
              <a:t>6/28/2021</a:t>
            </a:fld>
            <a:endParaRPr lang="en-US" dirty="0"/>
          </a:p>
        </p:txBody>
      </p:sp>
      <p:sp>
        <p:nvSpPr>
          <p:cNvPr id="5" name="Footer Placeholder 4"/>
          <p:cNvSpPr>
            <a:spLocks noGrp="1"/>
          </p:cNvSpPr>
          <p:nvPr>
            <p:ph type="ftr" sz="quarter" idx="11"/>
          </p:nvPr>
        </p:nvSpPr>
        <p:spPr/>
        <p:txBody>
          <a:bodyPr/>
          <a:lstStyle/>
          <a:p>
            <a:r>
              <a:rPr lang="en-US" smtClean="0"/>
              <a:t>Powered by- jpwebdevelopers</a:t>
            </a:r>
            <a:endParaRPr lang="en-US" dirty="0"/>
          </a:p>
        </p:txBody>
      </p:sp>
      <p:sp>
        <p:nvSpPr>
          <p:cNvPr id="6" name="Slide Number Placeholder 5"/>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279283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636578-45F5-4394-93DF-EFD784CDE379}" type="datetime1">
              <a:rPr lang="en-US" smtClean="0"/>
              <a:t>6/28/2021</a:t>
            </a:fld>
            <a:endParaRPr lang="en-US" dirty="0"/>
          </a:p>
        </p:txBody>
      </p:sp>
      <p:sp>
        <p:nvSpPr>
          <p:cNvPr id="5" name="Footer Placeholder 4"/>
          <p:cNvSpPr>
            <a:spLocks noGrp="1"/>
          </p:cNvSpPr>
          <p:nvPr>
            <p:ph type="ftr" sz="quarter" idx="11"/>
          </p:nvPr>
        </p:nvSpPr>
        <p:spPr/>
        <p:txBody>
          <a:bodyPr/>
          <a:lstStyle/>
          <a:p>
            <a:r>
              <a:rPr lang="en-US" smtClean="0"/>
              <a:t>Powered by- jpwebdevelopers</a:t>
            </a:r>
            <a:endParaRPr lang="en-US" dirty="0"/>
          </a:p>
        </p:txBody>
      </p:sp>
      <p:sp>
        <p:nvSpPr>
          <p:cNvPr id="6" name="Slide Number Placeholder 5"/>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50918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E6FD70-4DBA-4976-9D3E-C7BF9BB734B1}" type="datetime1">
              <a:rPr lang="en-US" smtClean="0"/>
              <a:t>6/28/2021</a:t>
            </a:fld>
            <a:endParaRPr lang="en-US" dirty="0"/>
          </a:p>
        </p:txBody>
      </p:sp>
      <p:sp>
        <p:nvSpPr>
          <p:cNvPr id="5" name="Footer Placeholder 4"/>
          <p:cNvSpPr>
            <a:spLocks noGrp="1"/>
          </p:cNvSpPr>
          <p:nvPr>
            <p:ph type="ftr" sz="quarter" idx="11"/>
          </p:nvPr>
        </p:nvSpPr>
        <p:spPr/>
        <p:txBody>
          <a:bodyPr/>
          <a:lstStyle/>
          <a:p>
            <a:r>
              <a:rPr lang="en-US" smtClean="0"/>
              <a:t>Powered by- jpwebdevelopers</a:t>
            </a:r>
            <a:endParaRPr lang="en-US" dirty="0"/>
          </a:p>
        </p:txBody>
      </p:sp>
      <p:sp>
        <p:nvSpPr>
          <p:cNvPr id="6" name="Slide Number Placeholder 5"/>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89215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9B5DD6-BB26-453E-9B33-A4A28E98B748}" type="datetime1">
              <a:rPr lang="en-US" smtClean="0"/>
              <a:t>6/28/2021</a:t>
            </a:fld>
            <a:endParaRPr lang="en-US" dirty="0"/>
          </a:p>
        </p:txBody>
      </p:sp>
      <p:sp>
        <p:nvSpPr>
          <p:cNvPr id="6" name="Footer Placeholder 5"/>
          <p:cNvSpPr>
            <a:spLocks noGrp="1"/>
          </p:cNvSpPr>
          <p:nvPr>
            <p:ph type="ftr" sz="quarter" idx="11"/>
          </p:nvPr>
        </p:nvSpPr>
        <p:spPr/>
        <p:txBody>
          <a:bodyPr/>
          <a:lstStyle/>
          <a:p>
            <a:r>
              <a:rPr lang="en-US" smtClean="0"/>
              <a:t>Powered by- jpwebdevelopers</a:t>
            </a:r>
            <a:endParaRPr lang="en-US" dirty="0"/>
          </a:p>
        </p:txBody>
      </p:sp>
      <p:sp>
        <p:nvSpPr>
          <p:cNvPr id="7" name="Slide Number Placeholder 6"/>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8482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A295A8-C5A3-4A07-A84C-70C225EF72FD}" type="datetime1">
              <a:rPr lang="en-US" smtClean="0"/>
              <a:t>6/28/2021</a:t>
            </a:fld>
            <a:endParaRPr lang="en-US" dirty="0"/>
          </a:p>
        </p:txBody>
      </p:sp>
      <p:sp>
        <p:nvSpPr>
          <p:cNvPr id="8" name="Footer Placeholder 7"/>
          <p:cNvSpPr>
            <a:spLocks noGrp="1"/>
          </p:cNvSpPr>
          <p:nvPr>
            <p:ph type="ftr" sz="quarter" idx="11"/>
          </p:nvPr>
        </p:nvSpPr>
        <p:spPr/>
        <p:txBody>
          <a:bodyPr/>
          <a:lstStyle/>
          <a:p>
            <a:r>
              <a:rPr lang="en-US" smtClean="0"/>
              <a:t>Powered by- jpwebdevelopers</a:t>
            </a:r>
            <a:endParaRPr lang="en-US" dirty="0"/>
          </a:p>
        </p:txBody>
      </p:sp>
      <p:sp>
        <p:nvSpPr>
          <p:cNvPr id="9" name="Slide Number Placeholder 8"/>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72305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FCE752-F889-473F-9EAE-33760B640A6C}" type="datetime1">
              <a:rPr lang="en-US" smtClean="0"/>
              <a:t>6/28/2021</a:t>
            </a:fld>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
        <p:nvSpPr>
          <p:cNvPr id="5" name="Slide Number Placeholder 4"/>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95894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785B3-F686-4879-88C0-A9BF53E0520F}" type="datetime1">
              <a:rPr lang="en-US" smtClean="0"/>
              <a:t>6/28/2021</a:t>
            </a:fld>
            <a:endParaRPr lang="en-US" dirty="0"/>
          </a:p>
        </p:txBody>
      </p:sp>
      <p:sp>
        <p:nvSpPr>
          <p:cNvPr id="3" name="Footer Placeholder 2"/>
          <p:cNvSpPr>
            <a:spLocks noGrp="1"/>
          </p:cNvSpPr>
          <p:nvPr>
            <p:ph type="ftr" sz="quarter" idx="11"/>
          </p:nvPr>
        </p:nvSpPr>
        <p:spPr/>
        <p:txBody>
          <a:bodyPr/>
          <a:lstStyle/>
          <a:p>
            <a:r>
              <a:rPr lang="en-US" smtClean="0"/>
              <a:t>Powered by- jpwebdevelopers</a:t>
            </a:r>
            <a:endParaRPr lang="en-US" dirty="0"/>
          </a:p>
        </p:txBody>
      </p:sp>
      <p:sp>
        <p:nvSpPr>
          <p:cNvPr id="4" name="Slide Number Placeholder 3"/>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384510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648A5B-05CA-4646-82E9-5088E3A0DE10}" type="datetime1">
              <a:rPr lang="en-US" smtClean="0"/>
              <a:t>6/28/2021</a:t>
            </a:fld>
            <a:endParaRPr lang="en-US" dirty="0"/>
          </a:p>
        </p:txBody>
      </p:sp>
      <p:sp>
        <p:nvSpPr>
          <p:cNvPr id="6" name="Footer Placeholder 5"/>
          <p:cNvSpPr>
            <a:spLocks noGrp="1"/>
          </p:cNvSpPr>
          <p:nvPr>
            <p:ph type="ftr" sz="quarter" idx="11"/>
          </p:nvPr>
        </p:nvSpPr>
        <p:spPr/>
        <p:txBody>
          <a:bodyPr/>
          <a:lstStyle/>
          <a:p>
            <a:r>
              <a:rPr lang="en-US" smtClean="0"/>
              <a:t>Powered by- jpwebdevelopers</a:t>
            </a:r>
            <a:endParaRPr lang="en-US" dirty="0"/>
          </a:p>
        </p:txBody>
      </p:sp>
      <p:sp>
        <p:nvSpPr>
          <p:cNvPr id="7" name="Slide Number Placeholder 6"/>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271498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ECD85-C370-4525-B6FB-48636F2900AF}" type="datetime1">
              <a:rPr lang="en-US" smtClean="0"/>
              <a:t>6/28/2021</a:t>
            </a:fld>
            <a:endParaRPr lang="en-US" dirty="0"/>
          </a:p>
        </p:txBody>
      </p:sp>
      <p:sp>
        <p:nvSpPr>
          <p:cNvPr id="6" name="Footer Placeholder 5"/>
          <p:cNvSpPr>
            <a:spLocks noGrp="1"/>
          </p:cNvSpPr>
          <p:nvPr>
            <p:ph type="ftr" sz="quarter" idx="11"/>
          </p:nvPr>
        </p:nvSpPr>
        <p:spPr/>
        <p:txBody>
          <a:bodyPr/>
          <a:lstStyle/>
          <a:p>
            <a:r>
              <a:rPr lang="en-US" smtClean="0"/>
              <a:t>Powered by- jpwebdevelopers</a:t>
            </a:r>
            <a:endParaRPr lang="en-US" dirty="0"/>
          </a:p>
        </p:txBody>
      </p:sp>
      <p:sp>
        <p:nvSpPr>
          <p:cNvPr id="7" name="Slide Number Placeholder 6"/>
          <p:cNvSpPr>
            <a:spLocks noGrp="1"/>
          </p:cNvSpPr>
          <p:nvPr>
            <p:ph type="sldNum" sz="quarter" idx="12"/>
          </p:nvPr>
        </p:nvSpPr>
        <p:spPr/>
        <p:txBody>
          <a:body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368936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C64F6-A87A-4676-B27D-B54E8C075BEE}" type="datetime1">
              <a:rPr lang="en-US" smtClean="0"/>
              <a:t>6/28/2021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Powered by- jpwebdevelopers</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4A63E-9F2C-4ABD-8719-9B8521961CE8}" type="slidenum">
              <a:rPr lang="en-US" smtClean="0"/>
              <a:pPr/>
              <a:t>‹#›</a:t>
            </a:fld>
            <a:endParaRPr lang="en-US" dirty="0"/>
          </a:p>
        </p:txBody>
      </p:sp>
    </p:spTree>
    <p:extLst>
      <p:ext uri="{BB962C8B-B14F-4D97-AF65-F5344CB8AC3E}">
        <p14:creationId xmlns="" xmlns:p14="http://schemas.microsoft.com/office/powerpoint/2010/main" val="12058860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instagram.com/jpwebdevelopers/" TargetMode="External"/><Relationship Id="rId2" Type="http://schemas.openxmlformats.org/officeDocument/2006/relationships/hyperlink" Target="https://www.jpwebdevelopers.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0"/>
            <a:ext cx="7620000" cy="1828800"/>
          </a:xfrm>
        </p:spPr>
        <p:txBody>
          <a:bodyPr>
            <a:normAutofit/>
          </a:bodyPr>
          <a:lstStyle/>
          <a:p>
            <a:r>
              <a:rPr lang="en-IN" sz="3200" b="1" dirty="0" smtClean="0">
                <a:solidFill>
                  <a:srgbClr val="FF0000"/>
                </a:solidFill>
                <a:latin typeface="Times New Roman" pitchFamily="18" charset="0"/>
                <a:cs typeface="Times New Roman" pitchFamily="18" charset="0"/>
              </a:rPr>
              <a:t/>
            </a:r>
            <a:br>
              <a:rPr lang="en-IN" sz="3200" b="1" dirty="0" smtClean="0">
                <a:solidFill>
                  <a:srgbClr val="FF0000"/>
                </a:solidFill>
                <a:latin typeface="Times New Roman" pitchFamily="18" charset="0"/>
                <a:cs typeface="Times New Roman" pitchFamily="18" charset="0"/>
              </a:rPr>
            </a:br>
            <a:endParaRPr lang="en-US" b="1" dirty="0"/>
          </a:p>
        </p:txBody>
      </p:sp>
      <p:sp>
        <p:nvSpPr>
          <p:cNvPr id="6" name="Footer Placeholder 5"/>
          <p:cNvSpPr>
            <a:spLocks noGrp="1"/>
          </p:cNvSpPr>
          <p:nvPr>
            <p:ph type="ftr" sz="quarter" idx="11"/>
          </p:nvPr>
        </p:nvSpPr>
        <p:spPr/>
        <p:txBody>
          <a:bodyPr/>
          <a:lstStyle/>
          <a:p>
            <a:r>
              <a:rPr lang="en-US" smtClean="0"/>
              <a:t>Powered by- jpwebdevelopers</a:t>
            </a:r>
            <a:endParaRPr lang="en-US" dirty="0"/>
          </a:p>
        </p:txBody>
      </p:sp>
      <p:sp>
        <p:nvSpPr>
          <p:cNvPr id="7" name="Rectangle 6"/>
          <p:cNvSpPr/>
          <p:nvPr/>
        </p:nvSpPr>
        <p:spPr>
          <a:xfrm>
            <a:off x="2133600" y="1143000"/>
            <a:ext cx="5544851" cy="175432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I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PRESENTATION</a:t>
            </a:r>
            <a:br>
              <a:rPr lang="en-I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br>
            <a:r>
              <a:rPr lang="en-I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en-I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ON </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Rectangle 7"/>
          <p:cNvSpPr/>
          <p:nvPr/>
        </p:nvSpPr>
        <p:spPr>
          <a:xfrm>
            <a:off x="1371600" y="3048000"/>
            <a:ext cx="7239000" cy="1754326"/>
          </a:xfrm>
          <a:prstGeom prst="rect">
            <a:avLst/>
          </a:prstGeom>
          <a:noFill/>
        </p:spPr>
        <p:txBody>
          <a:bodyPr wrap="square" lIns="91440" tIns="45720" rIns="91440" bIns="45720">
            <a:spAutoFit/>
          </a:bodyPr>
          <a:lstStyle/>
          <a:p>
            <a:pPr algn="ctr"/>
            <a:r>
              <a:rPr lang="en-IN" sz="5400" b="1" cap="none"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imes New Roman" pitchFamily="18" charset="0"/>
                <a:cs typeface="Times New Roman" pitchFamily="18" charset="0"/>
              </a:rPr>
              <a:t>CONFIGURATION MANAGEMENT</a:t>
            </a:r>
            <a:endParaRPr lang="en-US"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functional baseline corresponds to the reviewed system requirements.</a:t>
            </a:r>
          </a:p>
          <a:p>
            <a:r>
              <a:rPr lang="en-US" dirty="0" smtClean="0">
                <a:latin typeface="Times New Roman" pitchFamily="18" charset="0"/>
                <a:cs typeface="Times New Roman" pitchFamily="18" charset="0"/>
              </a:rPr>
              <a:t>Widely used baselines include functional, developmental and product baselines</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smtClean="0">
                <a:latin typeface="Times New Roman" pitchFamily="18" charset="0"/>
                <a:cs typeface="Times New Roman" pitchFamily="18" charset="0"/>
              </a:rPr>
              <a:t>Why change Request(CR)?</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Software must be adapted to meet the requirement of new computing environments or technology.</a:t>
            </a:r>
          </a:p>
          <a:p>
            <a:r>
              <a:rPr lang="en-US" dirty="0" smtClean="0">
                <a:latin typeface="Times New Roman" pitchFamily="18" charset="0"/>
                <a:cs typeface="Times New Roman" pitchFamily="18" charset="0"/>
              </a:rPr>
              <a:t>Software must be integrated to implemented new business requirements.</a:t>
            </a:r>
          </a:p>
          <a:p>
            <a:r>
              <a:rPr lang="en-US" dirty="0" smtClean="0">
                <a:latin typeface="Times New Roman" pitchFamily="18" charset="0"/>
                <a:cs typeface="Times New Roman" pitchFamily="18" charset="0"/>
              </a:rPr>
              <a:t>Software must be extended to make it interoperable with other more modern technology platform or different databases</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Software must be re-architected to make it compatible within a new networking environment</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l"/>
            <a:r>
              <a:rPr lang="en-US" dirty="0" smtClean="0"/>
              <a:t>  </a:t>
            </a:r>
            <a:r>
              <a:rPr lang="en-US" b="1" u="sng" dirty="0" smtClean="0">
                <a:latin typeface="Times New Roman" pitchFamily="18" charset="0"/>
                <a:cs typeface="Times New Roman" pitchFamily="18" charset="0"/>
              </a:rPr>
              <a:t>Change Control</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257800"/>
          </a:xfrm>
        </p:spPr>
        <p:txBody>
          <a:bodyPr>
            <a:noAutofit/>
          </a:bodyPr>
          <a:lstStyle/>
          <a:p>
            <a:r>
              <a:rPr lang="en-US" dirty="0" smtClean="0">
                <a:latin typeface="Times New Roman" pitchFamily="18" charset="0"/>
                <a:cs typeface="Times New Roman" pitchFamily="18" charset="0"/>
              </a:rPr>
              <a:t>Change control is a function of configuration management which ensures that all changes made to the software system are consistent and made as per organizational rules and regulations.</a:t>
            </a:r>
          </a:p>
          <a:p>
            <a:r>
              <a:rPr lang="en-US" dirty="0" smtClean="0">
                <a:latin typeface="Times New Roman" pitchFamily="18" charset="0"/>
                <a:cs typeface="Times New Roman" pitchFamily="18" charset="0"/>
              </a:rPr>
              <a:t>A Change in the configuration  of product goes through following steps:-</a:t>
            </a:r>
          </a:p>
          <a:p>
            <a:r>
              <a:rPr lang="en-US" b="1" dirty="0" smtClean="0">
                <a:latin typeface="Times New Roman" pitchFamily="18" charset="0"/>
                <a:cs typeface="Times New Roman" pitchFamily="18" charset="0"/>
              </a:rPr>
              <a:t>Identification:- </a:t>
            </a:r>
            <a:r>
              <a:rPr lang="en-US" dirty="0" smtClean="0">
                <a:latin typeface="Times New Roman" pitchFamily="18" charset="0"/>
                <a:cs typeface="Times New Roman" pitchFamily="18" charset="0"/>
              </a:rPr>
              <a:t>A Change request arrives from either internal or external source. When change request is identified formally, it is properly documented.</a:t>
            </a:r>
            <a:r>
              <a:rPr lang="en-US" b="1"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b="1" dirty="0" smtClean="0">
                <a:latin typeface="Times New Roman" pitchFamily="18" charset="0"/>
                <a:cs typeface="Times New Roman" pitchFamily="18" charset="0"/>
              </a:rPr>
              <a:t>Validation:- </a:t>
            </a:r>
            <a:r>
              <a:rPr lang="en-US" dirty="0" smtClean="0">
                <a:latin typeface="Times New Roman" pitchFamily="18" charset="0"/>
                <a:cs typeface="Times New Roman" pitchFamily="18" charset="0"/>
              </a:rPr>
              <a:t>Validity of the change request is checked and its handling procedure is confirmed.</a:t>
            </a:r>
          </a:p>
          <a:p>
            <a:r>
              <a:rPr lang="en-US" b="1" dirty="0" smtClean="0">
                <a:latin typeface="Times New Roman" pitchFamily="18" charset="0"/>
                <a:cs typeface="Times New Roman" pitchFamily="18" charset="0"/>
              </a:rPr>
              <a:t>Analysis:-</a:t>
            </a:r>
            <a:r>
              <a:rPr lang="en-US" dirty="0" smtClean="0">
                <a:latin typeface="Times New Roman" pitchFamily="18" charset="0"/>
                <a:cs typeface="Times New Roman" pitchFamily="18" charset="0"/>
              </a:rPr>
              <a:t> The impact of changes request  is analysis in terms of </a:t>
            </a:r>
            <a:r>
              <a:rPr lang="en-US" dirty="0" err="1" smtClean="0">
                <a:latin typeface="Times New Roman" pitchFamily="18" charset="0"/>
                <a:cs typeface="Times New Roman" pitchFamily="18" charset="0"/>
              </a:rPr>
              <a:t>schedule,Cost</a:t>
            </a:r>
            <a:r>
              <a:rPr lang="en-US" dirty="0" smtClean="0">
                <a:latin typeface="Times New Roman" pitchFamily="18" charset="0"/>
                <a:cs typeface="Times New Roman" pitchFamily="18" charset="0"/>
              </a:rPr>
              <a:t> and  required efforts. Overall impact of the prospective change on system is analysed.</a:t>
            </a:r>
          </a:p>
          <a:p>
            <a:pPr>
              <a:buNone/>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sz="3600" b="1" dirty="0" smtClean="0">
                <a:latin typeface="Times New Roman" pitchFamily="18" charset="0"/>
                <a:cs typeface="Times New Roman" pitchFamily="18" charset="0"/>
              </a:rPr>
              <a:t>Control:-</a:t>
            </a:r>
            <a:r>
              <a:rPr lang="en-US" sz="3600" dirty="0" smtClean="0">
                <a:latin typeface="Times New Roman" pitchFamily="18" charset="0"/>
                <a:cs typeface="Times New Roman" pitchFamily="18" charset="0"/>
              </a:rPr>
              <a:t> If the prospective change either impacts too many entities  in  the system or it is unavoidable , it is mandatory to take approval of high authorities before change is incorporated  into the system. It is decided if the change is worth incorporation or not. If it is not, change request is refused formally. </a:t>
            </a:r>
            <a:endParaRPr lang="en-US" sz="3600" b="1" dirty="0" smtClean="0">
              <a:latin typeface="Times New Roman" pitchFamily="18" charset="0"/>
              <a:cs typeface="Times New Roman" pitchFamily="18" charset="0"/>
            </a:endParaRPr>
          </a:p>
          <a:p>
            <a:pPr>
              <a:buFont typeface="Wingdings" pitchFamily="2" charset="2"/>
              <a:buChar char="Ø"/>
            </a:pPr>
            <a:r>
              <a:rPr lang="en-US" sz="3600" b="1" dirty="0" smtClean="0">
                <a:latin typeface="Times New Roman" pitchFamily="18" charset="0"/>
                <a:cs typeface="Times New Roman" pitchFamily="18" charset="0"/>
              </a:rPr>
              <a:t>Execution:- </a:t>
            </a:r>
            <a:r>
              <a:rPr lang="en-US" sz="3600" dirty="0" smtClean="0">
                <a:latin typeface="Times New Roman" pitchFamily="18" charset="0"/>
                <a:cs typeface="Times New Roman" pitchFamily="18" charset="0"/>
              </a:rPr>
              <a:t>If the previous phase determine to execute the change request, this phase takes appropriate actions to execute the change</a:t>
            </a:r>
            <a:r>
              <a:rPr lang="en-US" sz="3600" smtClean="0">
                <a:latin typeface="Times New Roman" pitchFamily="18" charset="0"/>
                <a:cs typeface="Times New Roman" pitchFamily="18" charset="0"/>
              </a:rPr>
              <a:t>, a </a:t>
            </a:r>
            <a:r>
              <a:rPr lang="en-US" sz="3600" dirty="0" smtClean="0">
                <a:latin typeface="Times New Roman" pitchFamily="18" charset="0"/>
                <a:cs typeface="Times New Roman" pitchFamily="18" charset="0"/>
              </a:rPr>
              <a:t>thorough revision if necessary.</a:t>
            </a:r>
          </a:p>
          <a:p>
            <a:pPr>
              <a:buFont typeface="Wingdings" pitchFamily="2" charset="2"/>
              <a:buChar char="Ø"/>
            </a:pPr>
            <a:endParaRPr lang="en-US" sz="3300"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b="1" dirty="0" smtClean="0">
                <a:latin typeface="Times New Roman" pitchFamily="18" charset="0"/>
                <a:cs typeface="Times New Roman" pitchFamily="18" charset="0"/>
              </a:rPr>
              <a:t> Close request:- </a:t>
            </a:r>
            <a:r>
              <a:rPr lang="en-US" dirty="0" smtClean="0">
                <a:latin typeface="Times New Roman" pitchFamily="18" charset="0"/>
                <a:cs typeface="Times New Roman" pitchFamily="18" charset="0"/>
              </a:rPr>
              <a:t>The change is verified for correct implementation and  merging with the rest of the system. This newly incorporated change in the software is documented properly and the request is formally closed.</a:t>
            </a:r>
            <a:endParaRPr lang="en-US" b="1"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b="1" u="sng" dirty="0" smtClean="0">
                <a:latin typeface="Times New Roman" pitchFamily="18" charset="0"/>
                <a:cs typeface="Times New Roman" pitchFamily="18" charset="0"/>
              </a:rPr>
              <a:t>Advantages of configuration management    </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4602163"/>
          </a:xfrm>
        </p:spPr>
        <p:txBody>
          <a:bodyPr>
            <a:normAutofit/>
          </a:bodyPr>
          <a:lstStyle/>
          <a:p>
            <a:r>
              <a:rPr lang="en-US" dirty="0" smtClean="0">
                <a:latin typeface="Times New Roman" pitchFamily="18" charset="0"/>
                <a:cs typeface="Times New Roman" pitchFamily="18" charset="0"/>
              </a:rPr>
              <a:t>Reduced redundant work.</a:t>
            </a:r>
          </a:p>
          <a:p>
            <a:r>
              <a:rPr lang="en-US" dirty="0" smtClean="0">
                <a:latin typeface="Times New Roman" pitchFamily="18" charset="0"/>
                <a:cs typeface="Times New Roman" pitchFamily="18" charset="0"/>
              </a:rPr>
              <a:t>Avoids configuration-related problems.</a:t>
            </a:r>
          </a:p>
          <a:p>
            <a:r>
              <a:rPr lang="en-US" dirty="0" smtClean="0">
                <a:latin typeface="Times New Roman" pitchFamily="18" charset="0"/>
                <a:cs typeface="Times New Roman" pitchFamily="18" charset="0"/>
              </a:rPr>
              <a:t>Facilitates team coordination.</a:t>
            </a:r>
          </a:p>
          <a:p>
            <a:r>
              <a:rPr lang="en-US" dirty="0" smtClean="0">
                <a:latin typeface="Times New Roman" pitchFamily="18" charset="0"/>
                <a:cs typeface="Times New Roman" pitchFamily="18" charset="0"/>
              </a:rPr>
              <a:t>Helps in building management; managing tools used in builds.</a:t>
            </a:r>
          </a:p>
          <a:p>
            <a:r>
              <a:rPr lang="en-US" dirty="0" smtClean="0">
                <a:latin typeface="Times New Roman" pitchFamily="18" charset="0"/>
                <a:cs typeface="Times New Roman" pitchFamily="18" charset="0"/>
              </a:rPr>
              <a:t>Defect tracking is ensures that every defect  has traceability back to defect tracking source.</a:t>
            </a:r>
          </a:p>
          <a:p>
            <a:endParaRPr lang="en-US"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b="1" u="sng" dirty="0" smtClean="0">
                <a:latin typeface="Times New Roman" pitchFamily="18" charset="0"/>
                <a:cs typeface="Times New Roman" pitchFamily="18" charset="0"/>
              </a:rPr>
              <a:t>Disadvantages of configuration management </a:t>
            </a:r>
            <a:endParaRPr lang="en-US" b="1" u="sng"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Long integration time at project release.</a:t>
            </a:r>
          </a:p>
          <a:p>
            <a:r>
              <a:rPr lang="en-US" dirty="0" smtClean="0">
                <a:latin typeface="Times New Roman" pitchFamily="18" charset="0"/>
                <a:cs typeface="Times New Roman" pitchFamily="18" charset="0"/>
              </a:rPr>
              <a:t>Inflexible Tools.</a:t>
            </a:r>
          </a:p>
          <a:p>
            <a:r>
              <a:rPr lang="en-US" dirty="0" smtClean="0">
                <a:latin typeface="Times New Roman" pitchFamily="18" charset="0"/>
                <a:cs typeface="Times New Roman" pitchFamily="18" charset="0"/>
              </a:rPr>
              <a:t>Lack of expertise.</a:t>
            </a:r>
          </a:p>
          <a:p>
            <a:r>
              <a:rPr lang="en-US" dirty="0" smtClean="0">
                <a:latin typeface="Times New Roman" pitchFamily="18" charset="0"/>
                <a:cs typeface="Times New Roman" pitchFamily="18" charset="0"/>
              </a:rPr>
              <a:t>Staff resistance.</a:t>
            </a: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b="1" u="sng" dirty="0" smtClean="0">
                <a:latin typeface="Times New Roman" pitchFamily="18" charset="0"/>
                <a:cs typeface="Times New Roman" pitchFamily="18" charset="0"/>
              </a:rPr>
              <a:t>Importance of Configuration  Management</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t> </a:t>
            </a:r>
            <a:r>
              <a:rPr lang="en-US" dirty="0" smtClean="0">
                <a:latin typeface="Times New Roman" pitchFamily="18" charset="0"/>
                <a:cs typeface="Times New Roman" pitchFamily="18" charset="0"/>
              </a:rPr>
              <a:t>Configuration  Management focuses on establishing and  maintaining consistency of a product’s performance.</a:t>
            </a:r>
          </a:p>
          <a:p>
            <a:r>
              <a:rPr lang="en-US" dirty="0" smtClean="0">
                <a:latin typeface="Times New Roman" pitchFamily="18" charset="0"/>
                <a:cs typeface="Times New Roman" pitchFamily="18" charset="0"/>
              </a:rPr>
              <a:t>CM streamlines the delivery of software  and  application  by automating the build out of  systems quickly and efficiency.</a:t>
            </a:r>
          </a:p>
          <a:p>
            <a:r>
              <a:rPr lang="en-US" dirty="0" smtClean="0">
                <a:latin typeface="Times New Roman" pitchFamily="18" charset="0"/>
                <a:cs typeface="Times New Roman" pitchFamily="18" charset="0"/>
              </a:rPr>
              <a:t>It  can be used by management and engineers to check which components have been changed .</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Times New Roman" pitchFamily="18" charset="0"/>
                <a:cs typeface="Times New Roman" pitchFamily="18" charset="0"/>
              </a:rPr>
              <a:t>Configuration Management ?</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Configuration Management is a process of tracking and controlling the changes in software in terms of the requirement, design, function and the development of the product.</a:t>
            </a:r>
          </a:p>
          <a:p>
            <a:r>
              <a:rPr lang="en-US" dirty="0" smtClean="0">
                <a:latin typeface="Times New Roman" pitchFamily="18" charset="0"/>
                <a:cs typeface="Times New Roman" pitchFamily="18" charset="0"/>
              </a:rPr>
              <a:t>The process of software development and maintenance is called configuration manage- ment.  </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sz="4900" b="1" dirty="0" smtClean="0">
                <a:latin typeface="Times New Roman" pitchFamily="18" charset="0"/>
                <a:cs typeface="Times New Roman" pitchFamily="18" charset="0"/>
              </a:rPr>
              <a:t/>
            </a:r>
            <a:br>
              <a:rPr lang="en-US" sz="4900" b="1" dirty="0" smtClean="0">
                <a:latin typeface="Times New Roman" pitchFamily="18" charset="0"/>
                <a:cs typeface="Times New Roman" pitchFamily="18" charset="0"/>
              </a:rPr>
            </a:br>
            <a:r>
              <a:rPr lang="en-US" sz="4900" b="1" dirty="0" smtClean="0">
                <a:latin typeface="Times New Roman" pitchFamily="18" charset="0"/>
                <a:cs typeface="Times New Roman" pitchFamily="18" charset="0"/>
              </a:rPr>
              <a:t>Contd.</a:t>
            </a:r>
            <a:r>
              <a:rPr lang="en-US" sz="4900" dirty="0" smtClean="0"/>
              <a:t>.</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4906963"/>
          </a:xfrm>
        </p:spPr>
        <p:txBody>
          <a:bodyPr>
            <a:normAutofit/>
          </a:bodyPr>
          <a:lstStyle/>
          <a:p>
            <a:r>
              <a:rPr lang="en-US" dirty="0" smtClean="0">
                <a:latin typeface="Times New Roman" pitchFamily="18" charset="0"/>
                <a:cs typeface="Times New Roman" pitchFamily="18" charset="0"/>
              </a:rPr>
              <a:t>This helps with quickly identifying that configuration changes and allows for roll back to well known working ones to ensure rapid restoration of service.</a:t>
            </a:r>
          </a:p>
          <a:p>
            <a:r>
              <a:rPr lang="en-US" dirty="0" smtClean="0">
                <a:latin typeface="Times New Roman" pitchFamily="18" charset="0"/>
                <a:cs typeface="Times New Roman" pitchFamily="18" charset="0"/>
              </a:rPr>
              <a:t>This also help developers with debugging to check if configuration changes impacts the product’s functionality.</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29058" y="3000372"/>
            <a:ext cx="7125112" cy="4051437"/>
          </a:xfrm>
        </p:spPr>
        <p:txBody>
          <a:bodyPr/>
          <a:lstStyle/>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latin typeface="Times New Roman" pitchFamily="18" charset="0"/>
                <a:cs typeface="Times New Roman" pitchFamily="18" charset="0"/>
              </a:rPr>
              <a:t>Powered by- jpwebdevelopers</a:t>
            </a:r>
            <a:endParaRPr lang="en-IN">
              <a:latin typeface="Times New Roman" pitchFamily="18" charset="0"/>
              <a:cs typeface="Times New Roman" pitchFamily="18" charset="0"/>
            </a:endParaRPr>
          </a:p>
        </p:txBody>
      </p:sp>
      <p:sp>
        <p:nvSpPr>
          <p:cNvPr id="5" name="Rectangle 4"/>
          <p:cNvSpPr/>
          <p:nvPr/>
        </p:nvSpPr>
        <p:spPr>
          <a:xfrm>
            <a:off x="1785918" y="1571612"/>
            <a:ext cx="6072230" cy="3046988"/>
          </a:xfrm>
          <a:prstGeom prst="rect">
            <a:avLst/>
          </a:prstGeom>
          <a:noFill/>
        </p:spPr>
        <p:txBody>
          <a:bodyPr wrap="square" lIns="91440" tIns="45720" rIns="91440" bIns="45720">
            <a:spAutoFit/>
          </a:bodyPr>
          <a:lstStyle/>
          <a:p>
            <a:pPr algn="ctr">
              <a:buNone/>
            </a:pP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Times New Roman" pitchFamily="18" charset="0"/>
                <a:cs typeface="Times New Roman" pitchFamily="18" charset="0"/>
              </a:rPr>
              <a:t>Thank</a:t>
            </a:r>
          </a:p>
          <a:p>
            <a:pPr algn="ctr">
              <a:buNone/>
            </a:pP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Times New Roman" pitchFamily="18" charset="0"/>
                <a:cs typeface="Times New Roman" pitchFamily="18" charset="0"/>
              </a:rPr>
              <a:t>You</a:t>
            </a:r>
          </a:p>
          <a:p>
            <a:pPr>
              <a:buNone/>
            </a:pPr>
            <a:r>
              <a:rPr lang="en-US" sz="20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Download </a:t>
            </a:r>
            <a:r>
              <a:rPr lang="en-US" sz="2400" b="1" dirty="0" err="1" smtClean="0">
                <a:latin typeface="Times New Roman" pitchFamily="18" charset="0"/>
                <a:cs typeface="Times New Roman" pitchFamily="18" charset="0"/>
              </a:rPr>
              <a:t>ppt’s</a:t>
            </a:r>
            <a:r>
              <a:rPr lang="en-US" sz="2400" b="1" dirty="0" smtClean="0">
                <a:latin typeface="Times New Roman" pitchFamily="18" charset="0"/>
                <a:cs typeface="Times New Roman" pitchFamily="18" charset="0"/>
              </a:rPr>
              <a:t> and handwritten notes</a:t>
            </a:r>
            <a:endParaRPr lang="en-US" sz="2400" dirty="0" smtClean="0">
              <a:latin typeface="Times New Roman" pitchFamily="18" charset="0"/>
              <a:cs typeface="Times New Roman" pitchFamily="18" charset="0"/>
            </a:endParaRPr>
          </a:p>
          <a:p>
            <a:pPr algn="ctr">
              <a:buNone/>
            </a:pPr>
            <a:r>
              <a:rPr lang="en-US" sz="2000" b="1" u="sng" dirty="0" smtClean="0">
                <a:latin typeface="Times New Roman" pitchFamily="18" charset="0"/>
                <a:cs typeface="Times New Roman" pitchFamily="18" charset="0"/>
                <a:hlinkClick r:id="rId2"/>
              </a:rPr>
              <a:t>JP Web </a:t>
            </a:r>
            <a:r>
              <a:rPr lang="en-US" sz="2000" b="1" u="sng" dirty="0" err="1" smtClean="0">
                <a:latin typeface="Times New Roman" pitchFamily="18" charset="0"/>
                <a:cs typeface="Times New Roman" pitchFamily="18" charset="0"/>
                <a:hlinkClick r:id="rId2"/>
              </a:rPr>
              <a:t>devolpers</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Follow on </a:t>
            </a:r>
            <a:r>
              <a:rPr lang="en-US" sz="2000" b="1" dirty="0" err="1" smtClean="0">
                <a:latin typeface="Times New Roman" pitchFamily="18" charset="0"/>
                <a:cs typeface="Times New Roman" pitchFamily="18" charset="0"/>
              </a:rPr>
              <a:t>instagram</a:t>
            </a:r>
            <a:r>
              <a:rPr lang="en-US" sz="2000" b="1" dirty="0" smtClean="0">
                <a:latin typeface="Times New Roman" pitchFamily="18" charset="0"/>
                <a:cs typeface="Times New Roman" pitchFamily="18" charset="0"/>
              </a:rPr>
              <a:t>:-</a:t>
            </a:r>
            <a:r>
              <a:rPr lang="en-US" sz="2000" b="1" u="sng" dirty="0" smtClean="0">
                <a:latin typeface="Times New Roman" pitchFamily="18" charset="0"/>
                <a:cs typeface="Times New Roman" pitchFamily="18" charset="0"/>
                <a:hlinkClick r:id="rId3"/>
              </a:rPr>
              <a:t>@</a:t>
            </a:r>
            <a:r>
              <a:rPr lang="en-US" sz="2000" b="1" u="sng" dirty="0" err="1" smtClean="0">
                <a:latin typeface="Times New Roman" pitchFamily="18" charset="0"/>
                <a:cs typeface="Times New Roman" pitchFamily="18" charset="0"/>
                <a:hlinkClick r:id="rId3"/>
              </a:rPr>
              <a:t>jpwebdevelopers</a:t>
            </a:r>
            <a:endParaRPr lang="en-US" sz="20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process of identifying and defining the items in the system , controlling the changes of these items throughout their life cycle, recording and reporting the status of items and change request and verifying the completeness and correctness of items.</a:t>
            </a:r>
          </a:p>
          <a:p>
            <a:pPr>
              <a:buNone/>
            </a:pP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u="sng" dirty="0" smtClean="0">
                <a:latin typeface="Times New Roman" pitchFamily="18" charset="0"/>
                <a:cs typeface="Times New Roman" pitchFamily="18" charset="0"/>
              </a:rPr>
              <a:t>Why do we need Configuration management </a:t>
            </a:r>
            <a:r>
              <a:rPr lang="en-US" u="sng" dirty="0" smtClean="0"/>
              <a:t>?</a:t>
            </a:r>
            <a:endParaRPr lang="en-US" u="sng" dirty="0"/>
          </a:p>
        </p:txBody>
      </p:sp>
      <p:sp>
        <p:nvSpPr>
          <p:cNvPr id="3" name="Content Placeholder 2"/>
          <p:cNvSpPr>
            <a:spLocks noGrp="1"/>
          </p:cNvSpPr>
          <p:nvPr>
            <p:ph idx="1"/>
          </p:nvPr>
        </p:nvSpPr>
        <p:spPr/>
        <p:txBody>
          <a:bodyPr>
            <a:noAutofit/>
          </a:bodyPr>
          <a:lstStyle/>
          <a:p>
            <a:pPr>
              <a:buNone/>
            </a:pPr>
            <a:r>
              <a:rPr lang="en-US" dirty="0" smtClean="0">
                <a:latin typeface="Times New Roman" pitchFamily="18" charset="0"/>
                <a:cs typeface="Times New Roman" pitchFamily="18" charset="0"/>
              </a:rPr>
              <a:t>The primary reason for implementing software configuration management system are :</a:t>
            </a:r>
          </a:p>
          <a:p>
            <a:r>
              <a:rPr lang="en-US" dirty="0" smtClean="0">
                <a:latin typeface="Times New Roman" pitchFamily="18" charset="0"/>
                <a:cs typeface="Times New Roman" pitchFamily="18" charset="0"/>
              </a:rPr>
              <a:t>     There are multiple people working on software which is continually updating.</a:t>
            </a:r>
          </a:p>
          <a:p>
            <a:r>
              <a:rPr lang="en-US" dirty="0" smtClean="0">
                <a:latin typeface="Times New Roman" pitchFamily="18" charset="0"/>
                <a:cs typeface="Times New Roman" pitchFamily="18" charset="0"/>
              </a:rPr>
              <a:t>It may be a case where multiple version ,    branches , authors are involved in a software project and the term is geographically distributed and works concurrently.</a:t>
            </a:r>
          </a:p>
          <a:p>
            <a:r>
              <a:rPr lang="en-US" dirty="0" smtClean="0">
                <a:latin typeface="Times New Roman" pitchFamily="18" charset="0"/>
                <a:cs typeface="Times New Roman" pitchFamily="18" charset="0"/>
              </a:rPr>
              <a:t>Changes in user requirement , policy ,budget , schedule need to be accommodated</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Software should able to run on various machines and operating systems.</a:t>
            </a:r>
          </a:p>
          <a:p>
            <a:r>
              <a:rPr lang="en-US" dirty="0" smtClean="0">
                <a:latin typeface="Times New Roman" pitchFamily="18" charset="0"/>
                <a:cs typeface="Times New Roman" pitchFamily="18" charset="0"/>
              </a:rPr>
              <a:t>Helps to develop coordination among stakeholders.</a:t>
            </a:r>
          </a:p>
          <a:p>
            <a:r>
              <a:rPr lang="en-US" dirty="0" smtClean="0">
                <a:latin typeface="Times New Roman" pitchFamily="18" charset="0"/>
                <a:cs typeface="Times New Roman" pitchFamily="18" charset="0"/>
              </a:rPr>
              <a:t>SCM process is able beneficial to control and the costs involved in making changes to a system.</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atin typeface="Times New Roman" pitchFamily="18" charset="0"/>
                <a:cs typeface="Times New Roman" pitchFamily="18" charset="0"/>
              </a:rPr>
              <a:t>Conti...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lstStyle/>
          <a:p>
            <a:endParaRPr lang="en-US" dirty="0" smtClean="0"/>
          </a:p>
          <a:p>
            <a:pPr>
              <a:buNone/>
            </a:pPr>
            <a:endParaRPr lang="en-US" dirty="0" smtClean="0"/>
          </a:p>
          <a:p>
            <a:endParaRPr lang="en-US" dirty="0" smtClean="0"/>
          </a:p>
          <a:p>
            <a:endParaRPr lang="en-US" dirty="0" smtClean="0"/>
          </a:p>
          <a:p>
            <a:pPr>
              <a:buNone/>
            </a:pPr>
            <a:r>
              <a:rPr lang="en-US" dirty="0" smtClean="0"/>
              <a:t>                                         </a:t>
            </a:r>
          </a:p>
          <a:p>
            <a:pPr>
              <a:buNone/>
            </a:pPr>
            <a:r>
              <a:rPr lang="en-US" dirty="0" smtClean="0"/>
              <a:t>       </a:t>
            </a:r>
            <a:r>
              <a:rPr lang="en-US" sz="2400" dirty="0" smtClean="0">
                <a:latin typeface="Times New Roman" pitchFamily="18" charset="0"/>
                <a:cs typeface="Times New Roman" pitchFamily="18" charset="0"/>
              </a:rPr>
              <a:t>Code     Project Plan   other document   Tests       Data</a:t>
            </a:r>
          </a:p>
          <a:p>
            <a:pPr>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&lt;/&gt;                                                                     </a:t>
            </a:r>
            <a:endParaRPr lang="en-US" sz="2400" dirty="0"/>
          </a:p>
        </p:txBody>
      </p:sp>
      <p:sp>
        <p:nvSpPr>
          <p:cNvPr id="26" name="Footer Placeholder 25"/>
          <p:cNvSpPr>
            <a:spLocks noGrp="1"/>
          </p:cNvSpPr>
          <p:nvPr>
            <p:ph type="ftr" sz="quarter" idx="11"/>
          </p:nvPr>
        </p:nvSpPr>
        <p:spPr/>
        <p:txBody>
          <a:bodyPr/>
          <a:lstStyle/>
          <a:p>
            <a:r>
              <a:rPr lang="en-US" smtClean="0"/>
              <a:t>Powered by- jpwebdevelopers</a:t>
            </a:r>
            <a:endParaRPr lang="en-US" dirty="0"/>
          </a:p>
        </p:txBody>
      </p:sp>
      <p:sp>
        <p:nvSpPr>
          <p:cNvPr id="5" name="Rectangle 4"/>
          <p:cNvSpPr/>
          <p:nvPr/>
        </p:nvSpPr>
        <p:spPr>
          <a:xfrm>
            <a:off x="1143000" y="1828800"/>
            <a:ext cx="2514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latin typeface="Times New Roman" pitchFamily="18" charset="0"/>
                <a:cs typeface="Times New Roman" pitchFamily="18" charset="0"/>
              </a:rPr>
              <a:t>Change in requirements</a:t>
            </a:r>
            <a:endParaRPr lang="en-US" sz="2400" dirty="0">
              <a:solidFill>
                <a:schemeClr val="bg1"/>
              </a:solidFill>
              <a:latin typeface="Times New Roman" pitchFamily="18" charset="0"/>
              <a:cs typeface="Times New Roman" pitchFamily="18" charset="0"/>
            </a:endParaRPr>
          </a:p>
        </p:txBody>
      </p:sp>
      <p:sp>
        <p:nvSpPr>
          <p:cNvPr id="6" name="Rectangle 5"/>
          <p:cNvSpPr/>
          <p:nvPr/>
        </p:nvSpPr>
        <p:spPr>
          <a:xfrm>
            <a:off x="4953000" y="1828800"/>
            <a:ext cx="2667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Times New Roman" pitchFamily="18" charset="0"/>
                <a:cs typeface="Times New Roman" pitchFamily="18" charset="0"/>
              </a:rPr>
              <a:t>Change in team /Organization</a:t>
            </a:r>
            <a:endParaRPr lang="en-US" sz="2400" dirty="0">
              <a:latin typeface="Times New Roman" pitchFamily="18" charset="0"/>
              <a:cs typeface="Times New Roman" pitchFamily="18" charset="0"/>
            </a:endParaRPr>
          </a:p>
        </p:txBody>
      </p:sp>
      <p:sp>
        <p:nvSpPr>
          <p:cNvPr id="7" name="Rectangle 6"/>
          <p:cNvSpPr/>
          <p:nvPr/>
        </p:nvSpPr>
        <p:spPr>
          <a:xfrm>
            <a:off x="1143000" y="2971800"/>
            <a:ext cx="28194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Times New Roman" pitchFamily="18" charset="0"/>
                <a:cs typeface="Times New Roman" pitchFamily="18" charset="0"/>
              </a:rPr>
              <a:t>Change in Government policy and rules</a:t>
            </a:r>
            <a:endParaRPr lang="en-US" sz="2400" dirty="0">
              <a:latin typeface="Times New Roman" pitchFamily="18" charset="0"/>
              <a:cs typeface="Times New Roman" pitchFamily="18" charset="0"/>
            </a:endParaRPr>
          </a:p>
        </p:txBody>
      </p:sp>
      <p:sp>
        <p:nvSpPr>
          <p:cNvPr id="9" name="Rectangle 8"/>
          <p:cNvSpPr/>
          <p:nvPr/>
        </p:nvSpPr>
        <p:spPr>
          <a:xfrm>
            <a:off x="4953000" y="3048000"/>
            <a:ext cx="2819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Times New Roman" pitchFamily="18" charset="0"/>
                <a:cs typeface="Times New Roman" pitchFamily="18" charset="0"/>
              </a:rPr>
              <a:t>Change in project schedule</a:t>
            </a:r>
            <a:endParaRPr lang="en-US" sz="2400" dirty="0">
              <a:latin typeface="Times New Roman" pitchFamily="18" charset="0"/>
              <a:cs typeface="Times New Roman" pitchFamily="18" charset="0"/>
            </a:endParaRPr>
          </a:p>
        </p:txBody>
      </p:sp>
      <p:cxnSp>
        <p:nvCxnSpPr>
          <p:cNvPr id="10" name="Straight Connector 9"/>
          <p:cNvCxnSpPr/>
          <p:nvPr/>
        </p:nvCxnSpPr>
        <p:spPr>
          <a:xfrm>
            <a:off x="2286000" y="4267200"/>
            <a:ext cx="4953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133600" y="4114800"/>
            <a:ext cx="304800" cy="1588"/>
          </a:xfrm>
          <a:prstGeom prst="line">
            <a:avLst/>
          </a:prstGeom>
          <a:ln>
            <a:solidFill>
              <a:schemeClr val="tx1">
                <a:alpha val="91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7086600" y="41148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2438400" y="5105400"/>
            <a:ext cx="1066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a:off x="2514600" y="5257800"/>
            <a:ext cx="152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4" name="Flowchart: Magnetic Disk 23"/>
          <p:cNvSpPr/>
          <p:nvPr/>
        </p:nvSpPr>
        <p:spPr>
          <a:xfrm>
            <a:off x="7239000" y="5181600"/>
            <a:ext cx="609600" cy="8382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Action Button: Document 27">
            <a:hlinkClick r:id="" action="ppaction://noaction" highlightClick="1"/>
          </p:cNvPr>
          <p:cNvSpPr/>
          <p:nvPr/>
        </p:nvSpPr>
        <p:spPr>
          <a:xfrm>
            <a:off x="4267200" y="5181600"/>
            <a:ext cx="609600" cy="762000"/>
          </a:xfrm>
          <a:prstGeom prst="actionButton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6019800" y="5181600"/>
            <a:ext cx="68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1" name="Straight Arrow Connector 30"/>
          <p:cNvCxnSpPr/>
          <p:nvPr/>
        </p:nvCxnSpPr>
        <p:spPr>
          <a:xfrm rot="10800000" flipV="1">
            <a:off x="6324600" y="5257800"/>
            <a:ext cx="685800" cy="533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019800" y="53340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29" idx="1"/>
          </p:cNvCxnSpPr>
          <p:nvPr/>
        </p:nvCxnSpPr>
        <p:spPr>
          <a:xfrm rot="10800000" flipH="1">
            <a:off x="6019800" y="5562600"/>
            <a:ext cx="381000" cy="38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019800" y="57912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4381500" y="4457700"/>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038600" y="3962400"/>
            <a:ext cx="914400" cy="369332"/>
          </a:xfrm>
          <a:prstGeom prst="rect">
            <a:avLst/>
          </a:prstGeom>
          <a:noFill/>
        </p:spPr>
        <p:txBody>
          <a:bodyPr wrap="square" rtlCol="0">
            <a:spAutoFit/>
          </a:bodyPr>
          <a:lstStyle/>
          <a:p>
            <a:endParaRPr lang="en-US" dirty="0"/>
          </a:p>
        </p:txBody>
      </p:sp>
      <p:sp>
        <p:nvSpPr>
          <p:cNvPr id="27" name="TextBox 26"/>
          <p:cNvSpPr txBox="1"/>
          <p:nvPr/>
        </p:nvSpPr>
        <p:spPr>
          <a:xfrm>
            <a:off x="4038600" y="3886200"/>
            <a:ext cx="838200" cy="369332"/>
          </a:xfrm>
          <a:prstGeom prst="rect">
            <a:avLst/>
          </a:prstGeom>
          <a:noFill/>
        </p:spPr>
        <p:txBody>
          <a:bodyPr wrap="square" rtlCol="0">
            <a:spAutoFit/>
          </a:bodyPr>
          <a:lstStyle/>
          <a:p>
            <a:r>
              <a:rPr lang="en-US" dirty="0" smtClean="0">
                <a:cs typeface="Times New Roman" pitchFamily="18" charset="0"/>
              </a:rPr>
              <a:t>Affects</a:t>
            </a:r>
            <a:endParaRPr lang="en-US" dirty="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b="1" u="sng" dirty="0" smtClean="0">
                <a:latin typeface="Times New Roman" pitchFamily="18" charset="0"/>
                <a:cs typeface="Times New Roman" pitchFamily="18" charset="0"/>
              </a:rPr>
              <a:t>Configuration Management Activities</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5029200"/>
          </a:xfrm>
        </p:spPr>
        <p:txBody>
          <a:bodyPr>
            <a:normAutofit/>
          </a:bodyPr>
          <a:lstStyle/>
          <a:p>
            <a:pPr>
              <a:buNone/>
            </a:pPr>
            <a:r>
              <a:rPr lang="en-US" dirty="0"/>
              <a:t> </a:t>
            </a:r>
            <a:r>
              <a:rPr lang="en-US" dirty="0" smtClean="0">
                <a:latin typeface="Times New Roman" pitchFamily="18" charset="0"/>
                <a:cs typeface="Times New Roman" pitchFamily="18" charset="0"/>
              </a:rPr>
              <a:t>The activities are divided into four Parts:-</a:t>
            </a:r>
          </a:p>
          <a:p>
            <a:r>
              <a:rPr lang="en-US" dirty="0" smtClean="0">
                <a:latin typeface="Times New Roman" pitchFamily="18" charset="0"/>
                <a:cs typeface="Times New Roman" pitchFamily="18" charset="0"/>
              </a:rPr>
              <a:t>The identification of the component and changes.</a:t>
            </a:r>
          </a:p>
          <a:p>
            <a:r>
              <a:rPr lang="en-US" dirty="0" smtClean="0">
                <a:latin typeface="Times New Roman" pitchFamily="18" charset="0"/>
                <a:cs typeface="Times New Roman" pitchFamily="18" charset="0"/>
              </a:rPr>
              <a:t>The control of the way by which the changes are made.</a:t>
            </a:r>
          </a:p>
          <a:p>
            <a:r>
              <a:rPr lang="en-US" dirty="0" smtClean="0">
                <a:latin typeface="Times New Roman" pitchFamily="18" charset="0"/>
                <a:cs typeface="Times New Roman" pitchFamily="18" charset="0"/>
              </a:rPr>
              <a:t>Auditing the changes.</a:t>
            </a:r>
          </a:p>
          <a:p>
            <a:r>
              <a:rPr lang="en-US" dirty="0" smtClean="0">
                <a:latin typeface="Times New Roman" pitchFamily="18" charset="0"/>
                <a:cs typeface="Times New Roman" pitchFamily="18" charset="0"/>
              </a:rPr>
              <a:t>Status accounting,recording and documenting all the activities that have take place. </a:t>
            </a:r>
          </a:p>
          <a:p>
            <a:endParaRPr lang="en-US" u="sng"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u="sng" dirty="0" smtClean="0">
                <a:latin typeface="Times New Roman" pitchFamily="18" charset="0"/>
                <a:cs typeface="Times New Roman" pitchFamily="18" charset="0"/>
              </a:rPr>
              <a:t>The following documents  are required for these activities:-</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Project plan</a:t>
            </a:r>
          </a:p>
          <a:p>
            <a:r>
              <a:rPr lang="en-US" dirty="0" smtClean="0">
                <a:latin typeface="Times New Roman" pitchFamily="18" charset="0"/>
                <a:cs typeface="Times New Roman" pitchFamily="18" charset="0"/>
              </a:rPr>
              <a:t>Software requirements specification documents.</a:t>
            </a:r>
          </a:p>
          <a:p>
            <a:r>
              <a:rPr lang="en-US" dirty="0" smtClean="0">
                <a:latin typeface="Times New Roman" pitchFamily="18" charset="0"/>
                <a:cs typeface="Times New Roman" pitchFamily="18" charset="0"/>
              </a:rPr>
              <a:t>Software design description document.</a:t>
            </a:r>
          </a:p>
          <a:p>
            <a:r>
              <a:rPr lang="en-US" dirty="0" smtClean="0">
                <a:latin typeface="Times New Roman" pitchFamily="18" charset="0"/>
                <a:cs typeface="Times New Roman" pitchFamily="18" charset="0"/>
              </a:rPr>
              <a:t>Source code listing.</a:t>
            </a:r>
          </a:p>
          <a:p>
            <a:r>
              <a:rPr lang="en-US" dirty="0" smtClean="0">
                <a:latin typeface="Times New Roman" pitchFamily="18" charset="0"/>
                <a:cs typeface="Times New Roman" pitchFamily="18" charset="0"/>
              </a:rPr>
              <a:t>Test plan/Procedures /test cases.</a:t>
            </a:r>
          </a:p>
          <a:p>
            <a:r>
              <a:rPr lang="en-US" dirty="0" smtClean="0">
                <a:latin typeface="Times New Roman" pitchFamily="18" charset="0"/>
                <a:cs typeface="Times New Roman" pitchFamily="18" charset="0"/>
              </a:rPr>
              <a:t>User manual.</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b="1" u="sng" dirty="0" smtClean="0">
                <a:latin typeface="Times New Roman" pitchFamily="18" charset="0"/>
                <a:cs typeface="Times New Roman" pitchFamily="18" charset="0"/>
              </a:rPr>
              <a:t>Baseline</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txBody>
          <a:bodyPr>
            <a:noAutofit/>
          </a:bodyPr>
          <a:lstStyle/>
          <a:p>
            <a:r>
              <a:rPr lang="en-US" dirty="0" smtClean="0">
                <a:latin typeface="Times New Roman" pitchFamily="18" charset="0"/>
                <a:cs typeface="Times New Roman" pitchFamily="18" charset="0"/>
              </a:rPr>
              <a:t>A baseline is a formally accepted version of a software configuration item. It is designated and fixed at a specific time while conducting the SCM process. It can only be changed through formal change control procedures.</a:t>
            </a:r>
          </a:p>
          <a:p>
            <a:pPr>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Activities during this process-</a:t>
            </a:r>
          </a:p>
          <a:p>
            <a:r>
              <a:rPr lang="en-US" dirty="0" smtClean="0">
                <a:latin typeface="Times New Roman" pitchFamily="18" charset="0"/>
                <a:cs typeface="Times New Roman" pitchFamily="18" charset="0"/>
              </a:rPr>
              <a:t>Facilities construction of various versions of an application.</a:t>
            </a:r>
          </a:p>
          <a:p>
            <a:r>
              <a:rPr lang="en-US" dirty="0" smtClean="0">
                <a:latin typeface="Times New Roman" pitchFamily="18" charset="0"/>
                <a:cs typeface="Times New Roman" pitchFamily="18" charset="0"/>
              </a:rPr>
              <a:t>Defining and determining mechanisms for managing various versions of these work products.</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dirty="0"/>
          </a:p>
        </p:txBody>
      </p:sp>
    </p:spTree>
  </p:cSld>
  <p:clrMapOvr>
    <a:masterClrMapping/>
  </p:clrMapOvr>
</p:sld>
</file>

<file path=ppt/theme/theme1.xml><?xml version="1.0" encoding="utf-8"?>
<a:theme xmlns:a="http://schemas.openxmlformats.org/drawingml/2006/main" name="Theme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651</TotalTime>
  <Words>947</Words>
  <Application>Microsoft Office PowerPoint</Application>
  <PresentationFormat>On-screen Show (4:3)</PresentationFormat>
  <Paragraphs>116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Theme1</vt:lpstr>
      <vt:lpstr> </vt:lpstr>
      <vt:lpstr>Configuration Management ?</vt:lpstr>
      <vt:lpstr>Conti....</vt:lpstr>
      <vt:lpstr>Why do we need Configuration management ?</vt:lpstr>
      <vt:lpstr>Conti...</vt:lpstr>
      <vt:lpstr>Conti...    </vt:lpstr>
      <vt:lpstr>Configuration Management Activities</vt:lpstr>
      <vt:lpstr>The following documents  are required for these activities:-</vt:lpstr>
      <vt:lpstr>Baseline</vt:lpstr>
      <vt:lpstr>Conti...</vt:lpstr>
      <vt:lpstr>Why change Request(CR)?</vt:lpstr>
      <vt:lpstr>Conti…</vt:lpstr>
      <vt:lpstr>  Change Control</vt:lpstr>
      <vt:lpstr>Contd..</vt:lpstr>
      <vt:lpstr>Conti….</vt:lpstr>
      <vt:lpstr>Conti….</vt:lpstr>
      <vt:lpstr>Advantages of configuration management    </vt:lpstr>
      <vt:lpstr>Disadvantages of configuration management </vt:lpstr>
      <vt:lpstr>Importance of Configuration  Management</vt:lpstr>
      <vt:lpstr> Contd.. </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CONFIGURATION MANAGEMENT</dc:title>
  <dc:creator>Gill</dc:creator>
  <cp:lastModifiedBy>pcw</cp:lastModifiedBy>
  <cp:revision>78</cp:revision>
  <dcterms:created xsi:type="dcterms:W3CDTF">2019-08-20T13:59:40Z</dcterms:created>
  <dcterms:modified xsi:type="dcterms:W3CDTF">2021-06-28T08:08:49Z</dcterms:modified>
</cp:coreProperties>
</file>